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24"/>
  </p:notesMasterIdLst>
  <p:handoutMasterIdLst>
    <p:handoutMasterId r:id="rId25"/>
  </p:handoutMasterIdLst>
  <p:sldIdLst>
    <p:sldId id="257" r:id="rId6"/>
    <p:sldId id="1260" r:id="rId7"/>
    <p:sldId id="1599" r:id="rId8"/>
    <p:sldId id="1600" r:id="rId9"/>
    <p:sldId id="1601" r:id="rId10"/>
    <p:sldId id="1603" r:id="rId11"/>
    <p:sldId id="1602" r:id="rId12"/>
    <p:sldId id="1604" r:id="rId13"/>
    <p:sldId id="1606" r:id="rId14"/>
    <p:sldId id="1605" r:id="rId15"/>
    <p:sldId id="1607" r:id="rId16"/>
    <p:sldId id="1608" r:id="rId17"/>
    <p:sldId id="1614" r:id="rId18"/>
    <p:sldId id="1609" r:id="rId19"/>
    <p:sldId id="1613" r:id="rId20"/>
    <p:sldId id="1610" r:id="rId21"/>
    <p:sldId id="1615" r:id="rId22"/>
    <p:sldId id="1597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BF"/>
    <a:srgbClr val="D9D9D9"/>
    <a:srgbClr val="6699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EA1AE-0FF3-43C3-A2AC-EB486DBD981C}" v="358" dt="2025-07-15T11:42:14.861"/>
    <p1510:client id="{60F01AE7-3891-48EE-BB41-485F329775CB}" v="5" dt="2025-07-15T11:51:10.649"/>
    <p1510:client id="{D58489FA-A53E-47BC-6DD3-7E99C7AEB8F3}" v="25" dt="2025-07-15T08:43:55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EC35174F-9D04-F519-0707-2F046B6B9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335" y="8517989"/>
            <a:ext cx="2890665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Palatino Linotype" panose="02040502050505030304" pitchFamily="18" charset="0"/>
              </a:rPr>
              <a:t>Page </a:t>
            </a:r>
            <a:fld id="{F17853DC-104C-4EC8-B9A9-E5D5DB64579B}" type="slidenum">
              <a:rPr lang="en-US" smtClean="0">
                <a:solidFill>
                  <a:prstClr val="black"/>
                </a:solidFill>
                <a:latin typeface="Palatino Linotype" panose="02040502050505030304" pitchFamily="18" charset="0"/>
              </a:rPr>
              <a:t>‹#›</a:t>
            </a:fld>
            <a:endParaRPr lang="en-US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565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AAD52328-2ECB-F2B2-FB17-AAC83381D7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0535" y="746125"/>
            <a:ext cx="6060266" cy="34104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9A37EEB-22EA-0F96-7AAD-B119A0E5A2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40535" y="4405886"/>
            <a:ext cx="6060266" cy="399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23B466A-45A6-28AB-EEE9-0C03B7E3BB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0535" y="257636"/>
            <a:ext cx="2550130" cy="30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latin typeface="Palatino Linotype" panose="0204050205050503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6AE459A-5342-E4C0-B982-1BA7A28746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7" y="257636"/>
            <a:ext cx="2623934" cy="30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Palatino Linotype" panose="02040502050505030304" pitchFamily="18" charset="0"/>
                <a:cs typeface="+mn-cs"/>
              </a:defRPr>
            </a:lvl1pPr>
          </a:lstStyle>
          <a:p>
            <a:pPr>
              <a:defRPr/>
            </a:pPr>
            <a:fld id="{EFDEDB45-E767-4390-8E4A-DACD53651157}" type="datetime1">
              <a:rPr lang="de-DE" smtClean="0"/>
              <a:t>15.07.2025</a:t>
            </a:fld>
            <a:endParaRPr lang="de-DE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0B3EB85-8023-F362-2311-7972C47721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40535" y="8647191"/>
            <a:ext cx="2550130" cy="23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l">
              <a:defRPr sz="1200" baseline="0">
                <a:latin typeface="Palatino Linotype" panose="0204050205050503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53BC4B15-E250-8029-6AB3-68D32FE4BD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7" y="8647191"/>
            <a:ext cx="2623934" cy="23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Palatino Linotype" panose="02040502050505030304" pitchFamily="18" charset="0"/>
                <a:cs typeface="+mn-cs"/>
              </a:defRPr>
            </a:lvl1pPr>
          </a:lstStyle>
          <a:p>
            <a:pPr>
              <a:defRPr/>
            </a:pPr>
            <a:fld id="{E53FC641-6D18-4D93-8532-348661F518B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81774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lnSpc>
        <a:spcPct val="110000"/>
      </a:lnSpc>
      <a:spcAft>
        <a:spcPts val="4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lnSpc>
        <a:spcPct val="110000"/>
      </a:lnSpc>
      <a:spcAft>
        <a:spcPts val="4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lnSpc>
        <a:spcPct val="110000"/>
      </a:lnSpc>
      <a:spcAft>
        <a:spcPts val="4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lnSpc>
        <a:spcPct val="110000"/>
      </a:lnSpc>
      <a:spcAft>
        <a:spcPts val="4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lnSpc>
        <a:spcPct val="110000"/>
      </a:lnSpc>
      <a:spcAft>
        <a:spcPts val="4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746125"/>
            <a:ext cx="6059487" cy="3409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3FC641-6D18-4D93-8532-348661F518B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80CB1-790B-F671-0643-C00C8F24C2F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0F838E6-3C39-422C-B7D8-1B72A94E9A7C}" type="datetime1">
              <a:rPr lang="de-DE" smtClean="0"/>
              <a:t>15.07.2025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14DB-A2A1-E462-FEA7-299A5D6763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6D40979-552C-5500-8A0D-68E5AB780A6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96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1313" y="746125"/>
            <a:ext cx="6059487" cy="34099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46</a:t>
            </a:r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FDEDB45-E767-4390-8E4A-DACD53651157}" type="datetime1">
              <a:rPr lang="de-DE" smtClean="0"/>
              <a:t>15.07.2025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3FC641-6D18-4D93-8532-348661F518B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79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5840AED-1EA3-A5CA-C39B-F81C02292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142" y="584202"/>
            <a:ext cx="9148214" cy="3778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Title</a:t>
            </a:r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AE99D18-A1AD-0EF5-73DD-37EE226948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268413"/>
            <a:ext cx="11290300" cy="4896891"/>
          </a:xfrm>
          <a:prstGeom prst="rect">
            <a:avLst/>
          </a:prstGeom>
        </p:spPr>
        <p:txBody>
          <a:bodyPr/>
          <a:lstStyle>
            <a:lvl1pPr marL="268288" indent="-268288">
              <a:defRPr/>
            </a:lvl1pPr>
            <a:lvl2pPr marL="627063" indent="-268288">
              <a:defRPr/>
            </a:lvl2pPr>
            <a:lvl3pPr marL="977900" indent="-255588">
              <a:defRPr/>
            </a:lvl3pPr>
            <a:lvl4pPr marL="1347788" indent="-252413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7D697-4B70-362C-EE73-884207C5E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DD1CFE-F7E6-4D15-BA8E-3088D5209CFA}" type="datetime1">
              <a:rPr lang="de-CH" smtClean="0"/>
              <a:t>15.07.2025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57B58-D873-1A2D-78AE-933901D29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C4EA3-EA2B-9D49-1110-B9202A4A44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7B6789-BBF2-49FB-810F-33E138B3FDF3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C3EB35E-0506-5E11-B86A-BA1135AB4031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8715" y="401638"/>
            <a:ext cx="1315720" cy="365125"/>
          </a:xfrm>
          <a:prstGeom prst="rect">
            <a:avLst/>
          </a:prstGeom>
        </p:spPr>
      </p:pic>
      <p:pic>
        <p:nvPicPr>
          <p:cNvPr id="6" name="Grafik 7">
            <a:extLst>
              <a:ext uri="{FF2B5EF4-FFF2-40B4-BE49-F238E27FC236}">
                <a16:creationId xmlns:a16="http://schemas.microsoft.com/office/drawing/2014/main" id="{00FEA422-7603-84E8-7D53-04236AE17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7499" y="858721"/>
            <a:ext cx="1287247" cy="32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892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inspaltig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42A022A-C4F1-15F5-0B1E-AE7F4EEF1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141" y="584202"/>
            <a:ext cx="9148214" cy="353536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/>
            </a:lvl1pPr>
          </a:lstStyle>
          <a:p>
            <a:r>
              <a:rPr lang="de-DE"/>
              <a:t>Title</a:t>
            </a:r>
            <a:endParaRPr lang="de-CH"/>
          </a:p>
        </p:txBody>
      </p:sp>
      <p:cxnSp>
        <p:nvCxnSpPr>
          <p:cNvPr id="8" name="Gerader Verbinder 8">
            <a:extLst>
              <a:ext uri="{FF2B5EF4-FFF2-40B4-BE49-F238E27FC236}">
                <a16:creationId xmlns:a16="http://schemas.microsoft.com/office/drawing/2014/main" id="{A1549047-9397-C60D-A354-19617270833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9376" y="1340768"/>
            <a:ext cx="112850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D963A38-A8D6-B46B-CA44-161197371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139" y="961490"/>
            <a:ext cx="11285059" cy="30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CA" sz="1800" b="0" dirty="0"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lvl="0">
              <a:lnSpc>
                <a:spcPct val="95000"/>
              </a:lnSpc>
              <a:spcAft>
                <a:spcPct val="0"/>
              </a:spcAft>
            </a:pPr>
            <a:r>
              <a:rPr lang="de-CH" err="1"/>
              <a:t>Subtitle</a:t>
            </a:r>
            <a:r>
              <a:rPr lang="de-CH"/>
              <a:t> (</a:t>
            </a:r>
            <a:r>
              <a:rPr lang="de-CH" err="1"/>
              <a:t>key</a:t>
            </a:r>
            <a:r>
              <a:rPr lang="de-CH"/>
              <a:t> </a:t>
            </a:r>
            <a:r>
              <a:rPr lang="de-CH" err="1"/>
              <a:t>message</a:t>
            </a:r>
            <a:r>
              <a:rPr lang="de-CH"/>
              <a:t>)</a:t>
            </a:r>
            <a:endParaRPr lang="en-CA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93AFFC13-C922-1141-6E94-BA03D7C1E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2"/>
            <a:ext cx="11290300" cy="4608511"/>
          </a:xfrm>
          <a:prstGeom prst="rect">
            <a:avLst/>
          </a:prstGeom>
        </p:spPr>
        <p:txBody>
          <a:bodyPr lIns="36000" tIns="36000" rIns="36000" bIns="36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12" name="Date Placeholder 15">
            <a:extLst>
              <a:ext uri="{FF2B5EF4-FFF2-40B4-BE49-F238E27FC236}">
                <a16:creationId xmlns:a16="http://schemas.microsoft.com/office/drawing/2014/main" id="{68F37F5C-0710-3FE1-6D23-71F75A26CFF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5141" y="6356349"/>
            <a:ext cx="2743200" cy="144000"/>
          </a:xfrm>
          <a:prstGeom prst="rect">
            <a:avLst/>
          </a:prstGeom>
        </p:spPr>
        <p:txBody>
          <a:bodyPr/>
          <a:lstStyle/>
          <a:p>
            <a:fld id="{0FA13691-96F1-4B42-8159-2B91C1D6F0BC}" type="datetime1">
              <a:rPr lang="de-CH" smtClean="0"/>
              <a:t>15.07.2025</a:t>
            </a:fld>
            <a:endParaRPr lang="de-CH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53269ADD-BC3D-D20A-42A0-F99F34504B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49"/>
            <a:ext cx="4114800" cy="1440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5EC5F8AD-6732-C261-A5E4-C0003FD20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200" y="6356349"/>
            <a:ext cx="2112235" cy="144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Palatino Linotype" pitchFamily="18" charset="0"/>
              </a:defRPr>
            </a:lvl1pPr>
          </a:lstStyle>
          <a:p>
            <a:fld id="{96168AD9-F4F0-42C0-89F3-AD703C49D50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773884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spaltig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42A022A-C4F1-15F5-0B1E-AE7F4EEF1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141" y="584202"/>
            <a:ext cx="9148214" cy="353536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/>
            </a:lvl1pPr>
          </a:lstStyle>
          <a:p>
            <a:r>
              <a:rPr lang="de-DE"/>
              <a:t>Title</a:t>
            </a:r>
            <a:endParaRPr lang="de-CH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D963A38-A8D6-B46B-CA44-161197371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139" y="961490"/>
            <a:ext cx="11285059" cy="30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CA" sz="1800" b="0" dirty="0"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lvl="0">
              <a:lnSpc>
                <a:spcPct val="95000"/>
              </a:lnSpc>
              <a:spcAft>
                <a:spcPct val="0"/>
              </a:spcAft>
            </a:pPr>
            <a:r>
              <a:rPr lang="de-CH" err="1"/>
              <a:t>Subtitle</a:t>
            </a:r>
            <a:r>
              <a:rPr lang="de-CH"/>
              <a:t> (</a:t>
            </a:r>
            <a:r>
              <a:rPr lang="de-CH" err="1"/>
              <a:t>key</a:t>
            </a:r>
            <a:r>
              <a:rPr lang="de-CH"/>
              <a:t> </a:t>
            </a:r>
            <a:r>
              <a:rPr lang="de-CH" err="1"/>
              <a:t>message</a:t>
            </a:r>
            <a:r>
              <a:rPr lang="de-CH"/>
              <a:t>)</a:t>
            </a:r>
            <a:endParaRPr lang="en-CA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93AFFC13-C922-1141-6E94-BA03D7C1E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2"/>
            <a:ext cx="11290300" cy="4608511"/>
          </a:xfrm>
          <a:prstGeom prst="rect">
            <a:avLst/>
          </a:prstGeom>
        </p:spPr>
        <p:txBody>
          <a:bodyPr lIns="36000" tIns="36000" rIns="36000" bIns="36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Date Placeholder 15">
            <a:extLst>
              <a:ext uri="{FF2B5EF4-FFF2-40B4-BE49-F238E27FC236}">
                <a16:creationId xmlns:a16="http://schemas.microsoft.com/office/drawing/2014/main" id="{68F37F5C-0710-3FE1-6D23-71F75A26CFF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5141" y="6356349"/>
            <a:ext cx="2743200" cy="144000"/>
          </a:xfrm>
          <a:prstGeom prst="rect">
            <a:avLst/>
          </a:prstGeom>
        </p:spPr>
        <p:txBody>
          <a:bodyPr/>
          <a:lstStyle/>
          <a:p>
            <a:fld id="{0FA13691-96F1-4B42-8159-2B91C1D6F0BC}" type="datetime1">
              <a:rPr lang="de-CH" smtClean="0"/>
              <a:t>15.07.2025</a:t>
            </a:fld>
            <a:endParaRPr lang="de-CH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53269ADD-BC3D-D20A-42A0-F99F34504B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49"/>
            <a:ext cx="4114800" cy="1440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5EC5F8AD-6732-C261-A5E4-C0003FD20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200" y="6356349"/>
            <a:ext cx="2112235" cy="144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Palatino Linotype" pitchFamily="18" charset="0"/>
              </a:defRPr>
            </a:lvl1pPr>
          </a:lstStyle>
          <a:p>
            <a:fld id="{96168AD9-F4F0-42C0-89F3-AD703C49D50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078880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F230A5C4-045A-B24D-A1A2-5F1131F8ED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07435" y="2130427"/>
            <a:ext cx="10270165" cy="450316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800" smtClean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D586CC-CB57-4F69-4B14-9C3EEB59C9CC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07435" y="3429000"/>
            <a:ext cx="10270165" cy="1469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 smtClean="0"/>
            </a:lvl1pPr>
          </a:lstStyle>
          <a:p>
            <a:r>
              <a:rPr lang="de-CH" noProof="0"/>
              <a:t>Datum </a:t>
            </a:r>
          </a:p>
          <a:p>
            <a:r>
              <a:rPr lang="de-CH" noProof="0"/>
              <a:t>Anlass</a:t>
            </a:r>
          </a:p>
          <a:p>
            <a:endParaRPr lang="de-CH" noProof="0"/>
          </a:p>
          <a:p>
            <a:r>
              <a:rPr lang="de-CH" noProof="0"/>
              <a:t>Autoren</a:t>
            </a: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61F18646-9C6F-B988-F00C-FBB4B35F5E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2282" y="1298726"/>
            <a:ext cx="2355219" cy="596319"/>
          </a:xfrm>
          <a:prstGeom prst="rect">
            <a:avLst/>
          </a:prstGeom>
        </p:spPr>
      </p:pic>
      <p:pic>
        <p:nvPicPr>
          <p:cNvPr id="8" name="Grafik 2">
            <a:extLst>
              <a:ext uri="{FF2B5EF4-FFF2-40B4-BE49-F238E27FC236}">
                <a16:creationId xmlns:a16="http://schemas.microsoft.com/office/drawing/2014/main" id="{133F0C7E-A6DA-67CE-AE5E-681FAE4BE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13036" b="19145"/>
          <a:stretch/>
        </p:blipFill>
        <p:spPr>
          <a:xfrm>
            <a:off x="0" y="5317216"/>
            <a:ext cx="12192000" cy="1540784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3019D4-B555-BD9B-5C42-C044733EE6CE}"/>
              </a:ext>
            </a:extLst>
          </p:cNvPr>
          <p:cNvSpPr/>
          <p:nvPr userDrawn="1"/>
        </p:nvSpPr>
        <p:spPr>
          <a:xfrm>
            <a:off x="0" y="5313600"/>
            <a:ext cx="12192000" cy="1544400"/>
          </a:xfrm>
          <a:prstGeom prst="rect">
            <a:avLst/>
          </a:prstGeom>
          <a:gradFill>
            <a:gsLst>
              <a:gs pos="0">
                <a:schemeClr val="bg1"/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ED2A1B5-0B6E-058C-8D16-3FBB4F65CF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63" y="2714625"/>
            <a:ext cx="10269537" cy="496888"/>
          </a:xfrm>
        </p:spPr>
        <p:txBody>
          <a:bodyPr/>
          <a:lstStyle>
            <a:lvl1pPr marL="0" indent="0">
              <a:buNone/>
              <a:defRPr lang="de-CH" sz="2000" b="1" kern="1200" dirty="0" smtClean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de-CH"/>
              <a:t>[Untertitel]</a:t>
            </a:r>
          </a:p>
        </p:txBody>
      </p:sp>
      <p:pic>
        <p:nvPicPr>
          <p:cNvPr id="3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336E831-5AE1-8380-F0B2-60178E1C17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08" y="348343"/>
            <a:ext cx="2589828" cy="79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3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spaltig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42A022A-C4F1-15F5-0B1E-AE7F4EEF1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141" y="584202"/>
            <a:ext cx="9148214" cy="353536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/>
            </a:lvl1pPr>
          </a:lstStyle>
          <a:p>
            <a:r>
              <a:rPr lang="de-DE"/>
              <a:t>Title</a:t>
            </a:r>
            <a:endParaRPr lang="de-CH"/>
          </a:p>
        </p:txBody>
      </p:sp>
      <p:cxnSp>
        <p:nvCxnSpPr>
          <p:cNvPr id="8" name="Gerader Verbinder 8">
            <a:extLst>
              <a:ext uri="{FF2B5EF4-FFF2-40B4-BE49-F238E27FC236}">
                <a16:creationId xmlns:a16="http://schemas.microsoft.com/office/drawing/2014/main" id="{A1549047-9397-C60D-A354-19617270833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9376" y="1340768"/>
            <a:ext cx="112850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93AFFC13-C922-1141-6E94-BA03D7C1E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2"/>
            <a:ext cx="11290300" cy="4608511"/>
          </a:xfrm>
          <a:prstGeom prst="rect">
            <a:avLst/>
          </a:prstGeom>
        </p:spPr>
        <p:txBody>
          <a:bodyPr lIns="36000" tIns="36000" rIns="36000" bIns="36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Date Placeholder 15">
            <a:extLst>
              <a:ext uri="{FF2B5EF4-FFF2-40B4-BE49-F238E27FC236}">
                <a16:creationId xmlns:a16="http://schemas.microsoft.com/office/drawing/2014/main" id="{68F37F5C-0710-3FE1-6D23-71F75A26CFF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5141" y="6356349"/>
            <a:ext cx="2743200" cy="144000"/>
          </a:xfrm>
          <a:prstGeom prst="rect">
            <a:avLst/>
          </a:prstGeom>
        </p:spPr>
        <p:txBody>
          <a:bodyPr/>
          <a:lstStyle/>
          <a:p>
            <a:fld id="{0FA13691-96F1-4B42-8159-2B91C1D6F0BC}" type="datetime1">
              <a:rPr lang="de-CH" smtClean="0"/>
              <a:t>15.07.2025</a:t>
            </a:fld>
            <a:endParaRPr lang="de-CH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53269ADD-BC3D-D20A-42A0-F99F34504B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49"/>
            <a:ext cx="4114800" cy="1440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5EC5F8AD-6732-C261-A5E4-C0003FD20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200" y="6356349"/>
            <a:ext cx="2112235" cy="144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Palatino Linotype" pitchFamily="18" charset="0"/>
              </a:defRPr>
            </a:lvl1pPr>
          </a:lstStyle>
          <a:p>
            <a:fld id="{96168AD9-F4F0-42C0-89F3-AD703C49D505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7B786D-3B8D-6E30-1940-A02197B8523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8715" y="401638"/>
            <a:ext cx="1315720" cy="365125"/>
          </a:xfrm>
          <a:prstGeom prst="rect">
            <a:avLst/>
          </a:prstGeom>
        </p:spPr>
      </p:pic>
      <p:pic>
        <p:nvPicPr>
          <p:cNvPr id="9" name="Grafik 7">
            <a:extLst>
              <a:ext uri="{FF2B5EF4-FFF2-40B4-BE49-F238E27FC236}">
                <a16:creationId xmlns:a16="http://schemas.microsoft.com/office/drawing/2014/main" id="{CD4002FA-32EF-3393-5F14-CBEEDB05FD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7499" y="858721"/>
            <a:ext cx="1287247" cy="32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404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593AC4C-5744-98E5-B3E8-CA949404C0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142" y="584201"/>
            <a:ext cx="9140158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Title</a:t>
            </a:r>
            <a:endParaRPr lang="de-CH"/>
          </a:p>
        </p:txBody>
      </p:sp>
      <p:sp>
        <p:nvSpPr>
          <p:cNvPr id="11" name="Rechteck 9">
            <a:extLst>
              <a:ext uri="{FF2B5EF4-FFF2-40B4-BE49-F238E27FC236}">
                <a16:creationId xmlns:a16="http://schemas.microsoft.com/office/drawing/2014/main" id="{12D9A134-1A58-68DB-FDE0-16207FB08841}"/>
              </a:ext>
            </a:extLst>
          </p:cNvPr>
          <p:cNvSpPr/>
          <p:nvPr userDrawn="1"/>
        </p:nvSpPr>
        <p:spPr bwMode="auto">
          <a:xfrm flipV="1">
            <a:off x="321434" y="593773"/>
            <a:ext cx="54000" cy="324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F5D4C4A-90FD-FF22-0A1D-154A08A9BF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268881"/>
            <a:ext cx="5477321" cy="4896969"/>
          </a:xfrm>
          <a:prstGeom prst="rect">
            <a:avLst/>
          </a:prstGeom>
        </p:spPr>
        <p:txBody>
          <a:bodyPr lIns="36000" tIns="36000" rIns="36000" bIns="36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958AE35A-263C-FB2B-D4C3-94B01FF7C0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8008" y="1268881"/>
            <a:ext cx="5596955" cy="48969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de-DE"/>
              <a:t>Hier wenn </a:t>
            </a:r>
            <a:r>
              <a:rPr lang="de-CH" noProof="0"/>
              <a:t>möglich</a:t>
            </a:r>
            <a:r>
              <a:rPr lang="de-DE"/>
              <a:t> Abbildung, Bild, Tabelle</a:t>
            </a:r>
            <a:endParaRPr lang="de-CH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2CBEE3BB-84DF-47F8-8F9C-56799D359C9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5141" y="6356349"/>
            <a:ext cx="2743200" cy="144000"/>
          </a:xfrm>
          <a:prstGeom prst="rect">
            <a:avLst/>
          </a:prstGeom>
        </p:spPr>
        <p:txBody>
          <a:bodyPr/>
          <a:lstStyle/>
          <a:p>
            <a:fld id="{969F9558-35F7-4DC6-BD9A-1434C92AA97A}" type="datetime1">
              <a:rPr lang="de-CH" noProof="0" smtClean="0"/>
              <a:t>15.07.2025</a:t>
            </a:fld>
            <a:endParaRPr lang="de-CH" noProof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95062307-7BD7-7CAB-322F-8688C58FCC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49"/>
            <a:ext cx="4114800" cy="144000"/>
          </a:xfrm>
          <a:prstGeom prst="rect">
            <a:avLst/>
          </a:prstGeom>
        </p:spPr>
        <p:txBody>
          <a:bodyPr/>
          <a:lstStyle/>
          <a:p>
            <a:endParaRPr lang="de-CH" noProof="0"/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FF9F209F-5A9A-082C-CAC0-C0D951C30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200" y="6356349"/>
            <a:ext cx="2112235" cy="144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Palatino Linotype" pitchFamily="18" charset="0"/>
              </a:defRPr>
            </a:lvl1pPr>
          </a:lstStyle>
          <a:p>
            <a:fld id="{B8374697-961E-440B-AFCD-1310650CD3E1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47166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42F65F52-FA0B-03A4-D960-BCCE247BF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141" y="584202"/>
            <a:ext cx="9149251" cy="353536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/>
            </a:lvl1pPr>
          </a:lstStyle>
          <a:p>
            <a:r>
              <a:rPr lang="de-DE"/>
              <a:t>Title</a:t>
            </a:r>
            <a:endParaRPr lang="de-CH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F339D33-8FEC-2876-B451-36A99BAD07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140" y="966039"/>
            <a:ext cx="11285059" cy="30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CA" sz="1800" b="0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5000"/>
              </a:lnSpc>
              <a:spcAft>
                <a:spcPct val="0"/>
              </a:spcAft>
            </a:pPr>
            <a:r>
              <a:rPr lang="de-CH" err="1"/>
              <a:t>Subtitle</a:t>
            </a:r>
            <a:r>
              <a:rPr lang="de-CH"/>
              <a:t> (</a:t>
            </a:r>
            <a:r>
              <a:rPr lang="de-CH" err="1"/>
              <a:t>key</a:t>
            </a:r>
            <a:r>
              <a:rPr lang="de-CH"/>
              <a:t> </a:t>
            </a:r>
            <a:r>
              <a:rPr lang="de-CH" err="1"/>
              <a:t>message</a:t>
            </a:r>
            <a:r>
              <a:rPr lang="de-CH"/>
              <a:t>)</a:t>
            </a:r>
            <a:endParaRPr lang="en-CA"/>
          </a:p>
        </p:txBody>
      </p:sp>
      <p:cxnSp>
        <p:nvCxnSpPr>
          <p:cNvPr id="12" name="Gerader Verbinder 8">
            <a:extLst>
              <a:ext uri="{FF2B5EF4-FFF2-40B4-BE49-F238E27FC236}">
                <a16:creationId xmlns:a16="http://schemas.microsoft.com/office/drawing/2014/main" id="{77373E0E-BD32-34A7-9011-110AA6EDC2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9376" y="1340768"/>
            <a:ext cx="112850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7D86D46C-CB63-45B2-0896-66818D778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2"/>
            <a:ext cx="5477321" cy="4609058"/>
          </a:xfrm>
          <a:prstGeom prst="rect">
            <a:avLst/>
          </a:prstGeom>
        </p:spPr>
        <p:txBody>
          <a:bodyPr lIns="36000" tIns="36000" rIns="36000" bIns="36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8">
            <a:extLst>
              <a:ext uri="{FF2B5EF4-FFF2-40B4-BE49-F238E27FC236}">
                <a16:creationId xmlns:a16="http://schemas.microsoft.com/office/drawing/2014/main" id="{BF58D5BA-1B86-40B9-213B-E1ACE040002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8008" y="1556792"/>
            <a:ext cx="5596955" cy="4609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de-DE"/>
              <a:t>Hier wenn </a:t>
            </a:r>
            <a:r>
              <a:rPr lang="de-CH" noProof="0"/>
              <a:t>möglich</a:t>
            </a:r>
            <a:r>
              <a:rPr lang="de-DE"/>
              <a:t> Abbildung, Bild, Tabelle</a:t>
            </a:r>
            <a:endParaRPr lang="de-CH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BF07E3D1-36B0-C3B7-208E-935BF9BD9B4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5141" y="6356349"/>
            <a:ext cx="2743200" cy="144000"/>
          </a:xfrm>
          <a:prstGeom prst="rect">
            <a:avLst/>
          </a:prstGeom>
        </p:spPr>
        <p:txBody>
          <a:bodyPr/>
          <a:lstStyle/>
          <a:p>
            <a:fld id="{EAC2618D-7A32-4737-A07A-2679D0404FAA}" type="datetime1">
              <a:rPr lang="de-CH" noProof="0" smtClean="0"/>
              <a:t>15.07.2025</a:t>
            </a:fld>
            <a:endParaRPr lang="de-CH" noProof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7FF19F49-99F0-A07C-3547-393076E7D7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49"/>
            <a:ext cx="4114800" cy="144000"/>
          </a:xfrm>
          <a:prstGeom prst="rect">
            <a:avLst/>
          </a:prstGeom>
        </p:spPr>
        <p:txBody>
          <a:bodyPr/>
          <a:lstStyle/>
          <a:p>
            <a:endParaRPr lang="de-CH" noProof="0"/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697674AE-5348-5239-B257-157ACFC84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200" y="6356349"/>
            <a:ext cx="2112235" cy="144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Palatino Linotype" pitchFamily="18" charset="0"/>
              </a:defRPr>
            </a:lvl1pPr>
          </a:lstStyle>
          <a:p>
            <a:fld id="{B078E63E-B56B-4FAC-9A88-C9F61BF8D3E4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275981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0DFA03C-27CC-1C0A-F678-7D300205E0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07435" y="2826099"/>
            <a:ext cx="10345149" cy="558481"/>
          </a:xfrm>
          <a:prstGeom prst="rect">
            <a:avLst/>
          </a:prstGeom>
        </p:spPr>
        <p:txBody>
          <a:bodyPr lIns="36000"/>
          <a:lstStyle>
            <a:lvl1pPr>
              <a:defRPr sz="2800" smtClean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CFC2936-4139-6182-3996-A53247018747}"/>
              </a:ext>
            </a:extLst>
          </p:cNvPr>
          <p:cNvSpPr/>
          <p:nvPr userDrawn="1"/>
        </p:nvSpPr>
        <p:spPr bwMode="auto">
          <a:xfrm flipV="1">
            <a:off x="839416" y="2835383"/>
            <a:ext cx="54000" cy="64249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95C9083-61AC-1CAD-575B-41CA53CA3CB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07435" y="3705270"/>
            <a:ext cx="10345149" cy="1256758"/>
          </a:xfrm>
          <a:prstGeom prst="rect">
            <a:avLst/>
          </a:prstGeom>
        </p:spPr>
        <p:txBody>
          <a:bodyPr lIns="36000"/>
          <a:lstStyle>
            <a:lvl1pPr marL="0" indent="0">
              <a:buNone/>
              <a:defRPr baseline="0" smtClean="0"/>
            </a:lvl1pPr>
          </a:lstStyle>
          <a:p>
            <a:r>
              <a:rPr lang="de-CH" noProof="0"/>
              <a:t>Untertitel</a:t>
            </a: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2B91CF86-CB91-CA54-E79E-B41E139598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1972" y="432000"/>
            <a:ext cx="2772615" cy="702000"/>
          </a:xfrm>
          <a:prstGeom prst="rect">
            <a:avLst/>
          </a:prstGeom>
        </p:spPr>
      </p:pic>
      <p:pic>
        <p:nvPicPr>
          <p:cNvPr id="3" name="Grafik 5">
            <a:extLst>
              <a:ext uri="{FF2B5EF4-FFF2-40B4-BE49-F238E27FC236}">
                <a16:creationId xmlns:a16="http://schemas.microsoft.com/office/drawing/2014/main" id="{E431FBDF-76F9-4ED3-5383-2DD5391D7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80216"/>
          <a:stretch/>
        </p:blipFill>
        <p:spPr>
          <a:xfrm>
            <a:off x="-6905" y="6456480"/>
            <a:ext cx="12198905" cy="3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4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F230A5C4-045A-B24D-A1A2-5F1131F8ED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07435" y="2130427"/>
            <a:ext cx="10270165" cy="450316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800" smtClean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D586CC-CB57-4F69-4B14-9C3EEB59C9CC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07435" y="3429000"/>
            <a:ext cx="10270165" cy="1469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 smtClean="0"/>
            </a:lvl1pPr>
          </a:lstStyle>
          <a:p>
            <a:r>
              <a:rPr lang="de-CH" noProof="0"/>
              <a:t>Datum </a:t>
            </a:r>
          </a:p>
          <a:p>
            <a:r>
              <a:rPr lang="de-CH" noProof="0"/>
              <a:t>Anlass</a:t>
            </a:r>
          </a:p>
          <a:p>
            <a:endParaRPr lang="de-CH" noProof="0"/>
          </a:p>
          <a:p>
            <a:r>
              <a:rPr lang="de-CH" noProof="0"/>
              <a:t>Autoren</a:t>
            </a: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61F18646-9C6F-B988-F00C-FBB4B35F5E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2282" y="1298726"/>
            <a:ext cx="2355219" cy="596319"/>
          </a:xfrm>
          <a:prstGeom prst="rect">
            <a:avLst/>
          </a:prstGeom>
        </p:spPr>
      </p:pic>
      <p:pic>
        <p:nvPicPr>
          <p:cNvPr id="8" name="Grafik 2">
            <a:extLst>
              <a:ext uri="{FF2B5EF4-FFF2-40B4-BE49-F238E27FC236}">
                <a16:creationId xmlns:a16="http://schemas.microsoft.com/office/drawing/2014/main" id="{133F0C7E-A6DA-67CE-AE5E-681FAE4BE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13036" b="19145"/>
          <a:stretch/>
        </p:blipFill>
        <p:spPr>
          <a:xfrm>
            <a:off x="0" y="5317216"/>
            <a:ext cx="12192000" cy="1540784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3019D4-B555-BD9B-5C42-C044733EE6CE}"/>
              </a:ext>
            </a:extLst>
          </p:cNvPr>
          <p:cNvSpPr/>
          <p:nvPr userDrawn="1"/>
        </p:nvSpPr>
        <p:spPr>
          <a:xfrm>
            <a:off x="0" y="5313600"/>
            <a:ext cx="12192000" cy="1544400"/>
          </a:xfrm>
          <a:prstGeom prst="rect">
            <a:avLst/>
          </a:prstGeom>
          <a:gradFill>
            <a:gsLst>
              <a:gs pos="0">
                <a:schemeClr val="bg1"/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ED2A1B5-0B6E-058C-8D16-3FBB4F65CF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63" y="2714625"/>
            <a:ext cx="10269537" cy="496888"/>
          </a:xfrm>
        </p:spPr>
        <p:txBody>
          <a:bodyPr/>
          <a:lstStyle>
            <a:lvl1pPr marL="0" indent="0">
              <a:buNone/>
              <a:defRPr lang="de-CH" sz="2000" b="1" kern="1200" dirty="0" smtClean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de-CH"/>
              <a:t>[Untertitel]</a:t>
            </a:r>
          </a:p>
        </p:txBody>
      </p:sp>
      <p:pic>
        <p:nvPicPr>
          <p:cNvPr id="3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336E831-5AE1-8380-F0B2-60178E1C17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08" y="348343"/>
            <a:ext cx="2589828" cy="79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4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F230A5C4-045A-B24D-A1A2-5F1131F8ED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07435" y="2130427"/>
            <a:ext cx="10270165" cy="450316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800" smtClean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D586CC-CB57-4F69-4B14-9C3EEB59C9CC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07435" y="3429000"/>
            <a:ext cx="10270165" cy="1469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 smtClean="0"/>
            </a:lvl1pPr>
          </a:lstStyle>
          <a:p>
            <a:r>
              <a:rPr lang="de-CH" noProof="0"/>
              <a:t>Datum </a:t>
            </a:r>
          </a:p>
          <a:p>
            <a:r>
              <a:rPr lang="de-CH" noProof="0"/>
              <a:t>Anlass</a:t>
            </a:r>
          </a:p>
          <a:p>
            <a:endParaRPr lang="de-CH" noProof="0"/>
          </a:p>
          <a:p>
            <a:r>
              <a:rPr lang="de-CH" noProof="0"/>
              <a:t>Autoren</a:t>
            </a: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133F0C7E-A6DA-67CE-AE5E-681FAE4BE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13036" b="19145"/>
          <a:stretch/>
        </p:blipFill>
        <p:spPr>
          <a:xfrm>
            <a:off x="0" y="5317216"/>
            <a:ext cx="12192000" cy="1540784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3019D4-B555-BD9B-5C42-C044733EE6CE}"/>
              </a:ext>
            </a:extLst>
          </p:cNvPr>
          <p:cNvSpPr/>
          <p:nvPr userDrawn="1"/>
        </p:nvSpPr>
        <p:spPr>
          <a:xfrm>
            <a:off x="0" y="5313600"/>
            <a:ext cx="12192000" cy="1544400"/>
          </a:xfrm>
          <a:prstGeom prst="rect">
            <a:avLst/>
          </a:prstGeom>
          <a:gradFill>
            <a:gsLst>
              <a:gs pos="0">
                <a:schemeClr val="bg1"/>
              </a:gs>
              <a:gs pos="3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ED2A1B5-0B6E-058C-8D16-3FBB4F65CF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63" y="2714625"/>
            <a:ext cx="10269537" cy="496888"/>
          </a:xfrm>
        </p:spPr>
        <p:txBody>
          <a:bodyPr/>
          <a:lstStyle>
            <a:lvl1pPr marL="0" indent="0">
              <a:buNone/>
              <a:defRPr lang="de-CH" sz="2000" b="1" kern="1200" dirty="0" smtClean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de-CH"/>
              <a:t>[Untertitel]</a:t>
            </a:r>
          </a:p>
        </p:txBody>
      </p:sp>
      <p:pic>
        <p:nvPicPr>
          <p:cNvPr id="3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B9A0031-E8FA-711C-0CA1-33052BF301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216" y="420235"/>
            <a:ext cx="2355219" cy="72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 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EEF14-0950-4948-BC36-EE6B1FACC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141" y="584201"/>
            <a:ext cx="8429171" cy="498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Folie einspaltig</a:t>
            </a:r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8C3AB6-689E-4C91-9DB1-41A0917387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C3D6D-FC0C-4FAB-973F-F921820FB88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8F216A-ADC0-45D0-886C-FCAD5B90CB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EE90BE6-6E2C-4157-BBD8-D92BEF757B14}" type="datetimeFigureOut">
              <a:rPr lang="de-CH" smtClean="0"/>
              <a:pPr/>
              <a:t>15.07.2025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E28F38-5D98-4274-8909-FA2B26E414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D7EDB2-34CA-4B44-9088-E811F9415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268413"/>
            <a:ext cx="1129030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B817318-EC7F-4471-8F80-B883A5386EB3}"/>
              </a:ext>
            </a:extLst>
          </p:cNvPr>
          <p:cNvSpPr/>
          <p:nvPr userDrawn="1"/>
        </p:nvSpPr>
        <p:spPr bwMode="auto">
          <a:xfrm flipV="1">
            <a:off x="321434" y="593773"/>
            <a:ext cx="54000" cy="324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5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858AD-64AA-410A-B800-5DA9310DA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141" y="584201"/>
            <a:ext cx="8429171" cy="498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r>
              <a:rPr lang="de-CH" noProof="0"/>
              <a:t>zweispaltig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3E7B41-7846-42E6-84D0-3E989DE14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C3D6D-FC0C-4FAB-973F-F921820FB886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5E36DB-D283-478A-BED8-06306FEBA0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EE90BE6-6E2C-4157-BBD8-D92BEF757B14}" type="datetimeFigureOut">
              <a:rPr lang="de-CH" noProof="0" smtClean="0"/>
              <a:pPr/>
              <a:t>15.07.2025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4AE9C5-FBC7-44CF-8563-7301E4479A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F1823CA-3946-46C1-82A0-4FCB4DA6D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268413"/>
            <a:ext cx="5477321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AB9C9EF-D814-4C6E-9F61-B0234B1A390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8008" y="1268413"/>
            <a:ext cx="5596955" cy="48974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Hier wenn </a:t>
            </a:r>
            <a:r>
              <a:rPr lang="de-CH" noProof="0"/>
              <a:t>möglich</a:t>
            </a:r>
            <a:r>
              <a:rPr lang="de-DE"/>
              <a:t> Abbildung, Bild, Tabelle</a:t>
            </a:r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13571AB-F024-46F7-A057-C6C9E30C75CA}"/>
              </a:ext>
            </a:extLst>
          </p:cNvPr>
          <p:cNvSpPr/>
          <p:nvPr userDrawn="1"/>
        </p:nvSpPr>
        <p:spPr bwMode="auto">
          <a:xfrm flipV="1">
            <a:off x="321434" y="593773"/>
            <a:ext cx="54000" cy="324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1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91B59472-1351-2E41-5EFF-5E43AF7B9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144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lang="de-CH" sz="1000">
                <a:solidFill>
                  <a:srgbClr val="4D4D4D"/>
                </a:solidFill>
                <a:latin typeface="Palatino Linotype" panose="02040502050505030304" pitchFamily="18" charset="0"/>
              </a:defRPr>
            </a:lvl1pPr>
          </a:lstStyle>
          <a:p>
            <a:endParaRPr lang="de-CH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2A283387-2A04-4CCC-B7D3-A17243CE9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200" y="6356349"/>
            <a:ext cx="2112235" cy="144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Palatino Linotype" pitchFamily="18" charset="0"/>
              </a:defRPr>
            </a:lvl1pPr>
          </a:lstStyle>
          <a:p>
            <a:fld id="{067B6789-BBF2-49FB-810F-33E138B3FDF3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5" name="Datumsplatzhalter 1">
            <a:extLst>
              <a:ext uri="{FF2B5EF4-FFF2-40B4-BE49-F238E27FC236}">
                <a16:creationId xmlns:a16="http://schemas.microsoft.com/office/drawing/2014/main" id="{14E91535-3378-DEA1-EF86-B4B08EB85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5141" y="6356349"/>
            <a:ext cx="2743200" cy="144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>
              <a:defRPr lang="de-CH" sz="1000" smtClean="0">
                <a:solidFill>
                  <a:srgbClr val="4D4D4D"/>
                </a:solidFill>
                <a:latin typeface="Palatino Linotype" panose="02040502050505030304" pitchFamily="18" charset="0"/>
              </a:defRPr>
            </a:lvl1pPr>
          </a:lstStyle>
          <a:p>
            <a:fld id="{0E6D6EE9-3E06-4969-A2E4-30D479000384}" type="datetime1">
              <a:rPr lang="de-CH" smtClean="0"/>
              <a:pPr/>
              <a:t>15.07.2025</a:t>
            </a:fld>
            <a:endParaRPr lang="de-CH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AF0C7F05-D7D3-554C-06BD-8DC2D948C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9376" y="1558926"/>
            <a:ext cx="11285059" cy="4462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Level 1 (Standard 16 </a:t>
            </a:r>
            <a:r>
              <a:rPr lang="de-CH" noProof="0" err="1"/>
              <a:t>pkt</a:t>
            </a:r>
            <a:r>
              <a:rPr lang="de-CH" noProof="0"/>
              <a:t>)</a:t>
            </a:r>
          </a:p>
          <a:p>
            <a:pPr lvl="1"/>
            <a:r>
              <a:rPr lang="de-CH" noProof="0"/>
              <a:t>Level 2</a:t>
            </a:r>
          </a:p>
          <a:p>
            <a:pPr lvl="2"/>
            <a:r>
              <a:rPr lang="de-CH" noProof="0"/>
              <a:t>Level 3</a:t>
            </a:r>
          </a:p>
          <a:p>
            <a:pPr lvl="3"/>
            <a:r>
              <a:rPr lang="de-CH" noProof="0"/>
              <a:t>Level 4</a:t>
            </a:r>
          </a:p>
          <a:p>
            <a:pPr lvl="4"/>
            <a:r>
              <a:rPr lang="de-CH" noProof="0"/>
              <a:t>Level 5</a:t>
            </a:r>
          </a:p>
          <a:p>
            <a:pPr lvl="5"/>
            <a:r>
              <a:rPr lang="de-CH" noProof="0"/>
              <a:t>Level 6</a:t>
            </a:r>
          </a:p>
          <a:p>
            <a:pPr lvl="6"/>
            <a:r>
              <a:rPr lang="de-CH" noProof="0"/>
              <a:t>Level 7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8198C008-0FC8-6758-B230-ED6827DAD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5141" y="584201"/>
            <a:ext cx="8907210" cy="3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Titelmasterformat durch Klicken bearbeiten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F08990F-0B2B-3ED6-289B-BF5CABF02DF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067" y="446136"/>
            <a:ext cx="2206368" cy="6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2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876" r:id="rId7"/>
    <p:sldLayoutId id="2147483656" r:id="rId8"/>
    <p:sldLayoutId id="2147483657" r:id="rId9"/>
    <p:sldLayoutId id="21474838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25475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rgbClr val="CC000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987425" indent="-265113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rgbClr val="CC0000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347788" indent="-26987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Tx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1701800" indent="-268288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060575" indent="-268288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6pPr>
      <a:lvl7pPr marL="2420938" indent="-26987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3A9365F-33FA-4B2A-8C48-338F718AE096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8715" y="401638"/>
            <a:ext cx="1315720" cy="365125"/>
          </a:xfrm>
          <a:prstGeom prst="rect">
            <a:avLst/>
          </a:prstGeom>
        </p:spPr>
      </p:pic>
      <p:pic>
        <p:nvPicPr>
          <p:cNvPr id="4" name="Grafik 7">
            <a:extLst>
              <a:ext uri="{FF2B5EF4-FFF2-40B4-BE49-F238E27FC236}">
                <a16:creationId xmlns:a16="http://schemas.microsoft.com/office/drawing/2014/main" id="{B77C3B97-8089-C824-BFF3-076ECF71537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7499" y="858721"/>
            <a:ext cx="1287247" cy="325919"/>
          </a:xfrm>
          <a:prstGeom prst="rect">
            <a:avLst/>
          </a:prstGeom>
        </p:spPr>
      </p:pic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5141" y="584201"/>
            <a:ext cx="864519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Titelmasterformat durch Klicken bearbeiten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376" y="1558926"/>
            <a:ext cx="11285059" cy="4462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 (Standard 18 </a:t>
            </a:r>
            <a:r>
              <a:rPr lang="de-CH" noProof="0" err="1"/>
              <a:t>pkt</a:t>
            </a:r>
            <a:r>
              <a:rPr lang="de-CH" noProof="0"/>
              <a:t>)</a:t>
            </a:r>
          </a:p>
          <a:p>
            <a:pPr lvl="1"/>
            <a:r>
              <a:rPr lang="de-CH" noProof="0"/>
              <a:t>Level 2</a:t>
            </a:r>
          </a:p>
          <a:p>
            <a:pPr lvl="2"/>
            <a:r>
              <a:rPr lang="de-CH" noProof="0"/>
              <a:t>Level 3</a:t>
            </a:r>
          </a:p>
          <a:p>
            <a:pPr lvl="3"/>
            <a:r>
              <a:rPr lang="de-CH" noProof="0"/>
              <a:t>Level 4</a:t>
            </a:r>
          </a:p>
          <a:p>
            <a:pPr lvl="4"/>
            <a:r>
              <a:rPr lang="de-CH" noProof="0"/>
              <a:t>Level 5</a:t>
            </a:r>
          </a:p>
          <a:p>
            <a:pPr lvl="5"/>
            <a:r>
              <a:rPr lang="de-CH" noProof="0"/>
              <a:t>Level 6</a:t>
            </a:r>
          </a:p>
          <a:p>
            <a:pPr lvl="6"/>
            <a:r>
              <a:rPr lang="de-CH" noProof="0"/>
              <a:t>Level 7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652200" y="6356349"/>
            <a:ext cx="2112235" cy="144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Palatino Linotype" pitchFamily="18" charset="0"/>
              </a:defRPr>
            </a:lvl1pPr>
          </a:lstStyle>
          <a:p>
            <a:fld id="{90FC3D6D-FC0C-4FAB-973F-F921820FB88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5D65289-63BA-44F2-9D7C-203AAA6B7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5141" y="6356349"/>
            <a:ext cx="2743200" cy="144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>
              <a:defRPr lang="de-CH" sz="1000" smtClean="0">
                <a:solidFill>
                  <a:srgbClr val="4D4D4D"/>
                </a:solidFill>
              </a:defRPr>
            </a:lvl1pPr>
          </a:lstStyle>
          <a:p>
            <a:fld id="{EEE90BE6-6E2C-4157-BBD8-D92BEF757B14}" type="datetimeFigureOut">
              <a:rPr lang="de-CH" smtClean="0"/>
              <a:pPr/>
              <a:t>15.07.2025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88C482-C760-4C3C-9B27-2A1F1F4DA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144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lang="de-CH" sz="1000">
                <a:solidFill>
                  <a:srgbClr val="4D4D4D"/>
                </a:solidFill>
              </a:defRPr>
            </a:lvl1pPr>
          </a:lstStyle>
          <a:p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8" r:id="rId2"/>
  </p:sldLayoutIdLs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</a:defRPr>
      </a:lvl9pPr>
    </p:titleStyle>
    <p:bodyStyle>
      <a:lvl1pPr marL="285750" indent="-285750" algn="l" rtl="0" eaLnBrk="1" fontAlgn="base" hangingPunct="1">
        <a:lnSpc>
          <a:spcPct val="110000"/>
        </a:lnSpc>
        <a:spcBef>
          <a:spcPct val="0"/>
        </a:spcBef>
        <a:spcAft>
          <a:spcPts val="40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110000"/>
        </a:lnSpc>
        <a:spcBef>
          <a:spcPct val="0"/>
        </a:spcBef>
        <a:spcAft>
          <a:spcPts val="400"/>
        </a:spcAft>
        <a:buClr>
          <a:srgbClr val="CC0000"/>
        </a:buClr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2pPr>
      <a:lvl3pPr marL="985838" indent="-268288" algn="l" rtl="0" eaLnBrk="1" fontAlgn="base" hangingPunct="1">
        <a:lnSpc>
          <a:spcPct val="110000"/>
        </a:lnSpc>
        <a:spcBef>
          <a:spcPct val="0"/>
        </a:spcBef>
        <a:spcAft>
          <a:spcPts val="400"/>
        </a:spcAft>
        <a:buClr>
          <a:srgbClr val="CC0000"/>
        </a:buClr>
        <a:buFont typeface="Frutiger 45 Light" pitchFamily="34" charset="0"/>
        <a:buChar char="–"/>
        <a:tabLst/>
        <a:defRPr sz="1800">
          <a:solidFill>
            <a:schemeClr val="tx1"/>
          </a:solidFill>
          <a:latin typeface="+mn-lt"/>
        </a:defRPr>
      </a:lvl3pPr>
      <a:lvl4pPr marL="1346200" indent="-268288" algn="l" rtl="0" eaLnBrk="1" fontAlgn="base" hangingPunct="1">
        <a:lnSpc>
          <a:spcPct val="110000"/>
        </a:lnSpc>
        <a:spcBef>
          <a:spcPct val="0"/>
        </a:spcBef>
        <a:spcAft>
          <a:spcPts val="400"/>
        </a:spcAft>
        <a:buClr>
          <a:srgbClr val="CC0000"/>
        </a:buClr>
        <a:buFont typeface="Symbol" panose="05050102010706020507" pitchFamily="18" charset="2"/>
        <a:buChar char="-"/>
        <a:defRPr sz="1800" baseline="0">
          <a:solidFill>
            <a:schemeClr val="tx1"/>
          </a:solidFill>
          <a:latin typeface="+mn-lt"/>
        </a:defRPr>
      </a:lvl4pPr>
      <a:lvl5pPr marL="1614488" indent="-179388" algn="l" rtl="0" eaLnBrk="1" fontAlgn="base" hangingPunct="1">
        <a:lnSpc>
          <a:spcPct val="110000"/>
        </a:lnSpc>
        <a:spcBef>
          <a:spcPct val="0"/>
        </a:spcBef>
        <a:spcAft>
          <a:spcPts val="400"/>
        </a:spcAft>
        <a:buClrTx/>
        <a:buFont typeface="Frutiger 45 Light" pitchFamily="34" charset="0"/>
        <a:buChar char="–"/>
        <a:tabLst/>
        <a:defRPr sz="1400">
          <a:solidFill>
            <a:schemeClr val="tx1"/>
          </a:solidFill>
          <a:latin typeface="+mn-lt"/>
        </a:defRPr>
      </a:lvl5pPr>
      <a:lvl6pPr marL="1882775" indent="-179388" algn="l" rtl="0" eaLnBrk="1" fontAlgn="base" hangingPunct="1">
        <a:lnSpc>
          <a:spcPct val="110000"/>
        </a:lnSpc>
        <a:spcBef>
          <a:spcPct val="0"/>
        </a:spcBef>
        <a:spcAft>
          <a:spcPts val="400"/>
        </a:spcAft>
        <a:buClrTx/>
        <a:buFont typeface="Frutiger 45 Light" pitchFamily="34" charset="0"/>
        <a:buChar char="–"/>
        <a:tabLst/>
        <a:defRPr lang="de-CH" sz="1400" noProof="0" dirty="0" smtClean="0">
          <a:solidFill>
            <a:schemeClr val="tx1"/>
          </a:solidFill>
          <a:latin typeface="+mn-lt"/>
        </a:defRPr>
      </a:lvl6pPr>
      <a:lvl7pPr marL="2151063" indent="-179388" algn="l" rtl="0" eaLnBrk="1" fontAlgn="base" hangingPunct="1">
        <a:lnSpc>
          <a:spcPct val="110000"/>
        </a:lnSpc>
        <a:spcBef>
          <a:spcPct val="0"/>
        </a:spcBef>
        <a:spcAft>
          <a:spcPts val="400"/>
        </a:spcAft>
        <a:buFont typeface="Frutiger 45 Light" pitchFamily="34" charset="0"/>
        <a:buChar char="–"/>
        <a:tabLst/>
        <a:defRPr lang="de-CH" sz="1400" noProof="0" dirty="0" smtClean="0">
          <a:solidFill>
            <a:schemeClr val="tx1"/>
          </a:solidFill>
          <a:latin typeface="+mn-lt"/>
        </a:defRPr>
      </a:lvl7pPr>
      <a:lvl8pPr marL="1731963" indent="0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0"/>
        <a:buNone/>
        <a:defRPr sz="1400">
          <a:solidFill>
            <a:schemeClr val="tx1"/>
          </a:solidFill>
          <a:latin typeface="+mn-lt"/>
        </a:defRPr>
      </a:lvl8pPr>
      <a:lvl9pPr marL="29035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yptecon.org/home.html" TargetMode="External"/><Relationship Id="rId2" Type="http://schemas.openxmlformats.org/officeDocument/2006/relationships/hyperlink" Target="mailto:matthias@cryptecon.or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600F63-6D16-EF8B-0229-ADD67D240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>
              <a:highlight>
                <a:srgbClr val="FFFF00"/>
              </a:highlight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B6544AE-C183-C2E5-5F47-4209BB5DE6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>
                <a:latin typeface="Palatino Linotype"/>
              </a:rPr>
              <a:t>Dr. Matthias Hafner, May 23, 2025</a:t>
            </a:r>
          </a:p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63DAE2-6CF2-D4C4-611D-0FDCDBAB6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Disruption or Integration?</a:t>
            </a:r>
          </a:p>
        </p:txBody>
      </p:sp>
    </p:spTree>
    <p:extLst>
      <p:ext uri="{BB962C8B-B14F-4D97-AF65-F5344CB8AC3E}">
        <p14:creationId xmlns:p14="http://schemas.microsoft.com/office/powerpoint/2010/main" val="361135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9DB1A-9434-C610-977D-921559AB5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4C09-7487-F269-B6B7-2FE052ED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Stablecoin</a:t>
            </a:r>
            <a:r>
              <a:rPr lang="de-CH"/>
              <a:t> Integration: Issuer II</a:t>
            </a:r>
            <a:endParaRPr lang="de-CH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B0D8F3-DA3D-1058-AC64-A9D34DB184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/>
              <a:t>Gnosis and </a:t>
            </a:r>
            <a:r>
              <a:rPr lang="de-CH" err="1"/>
              <a:t>MetaMask</a:t>
            </a:r>
            <a:r>
              <a:rPr lang="de-CH"/>
              <a:t> </a:t>
            </a:r>
            <a:r>
              <a:rPr lang="de-CH" err="1"/>
              <a:t>Offer</a:t>
            </a:r>
            <a:r>
              <a:rPr lang="de-CH"/>
              <a:t> Payments Using Cryptowallets</a:t>
            </a:r>
            <a:endParaRPr lang="de-CH" noProof="0"/>
          </a:p>
          <a:p>
            <a:endParaRPr lang="de-CH" noProof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A83FBE8-F784-DA6C-19CF-CDEE8F713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3"/>
            <a:ext cx="8793162" cy="317820"/>
          </a:xfrm>
        </p:spPr>
        <p:txBody>
          <a:bodyPr/>
          <a:lstStyle/>
          <a:p>
            <a:pPr marL="0" indent="0">
              <a:buNone/>
            </a:pPr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0468C6B7-0227-6924-7AE4-ABEA1823EC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B570F-7DED-4A40-B7B8-566D328121C4}" type="datetime1">
              <a:rPr lang="de-CH" smtClean="0"/>
              <a:t>15.07.2025</a:t>
            </a:fld>
            <a:endParaRPr lang="de-CH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32DB6E97-8C5B-A706-BDF5-F8D270B83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17" name="Textfeld 31">
            <a:extLst>
              <a:ext uri="{FF2B5EF4-FFF2-40B4-BE49-F238E27FC236}">
                <a16:creationId xmlns:a16="http://schemas.microsoft.com/office/drawing/2014/main" id="{1BA9274C-5FB7-4F79-6F18-1355C352C1F4}"/>
              </a:ext>
            </a:extLst>
          </p:cNvPr>
          <p:cNvSpPr txBox="1"/>
          <p:nvPr/>
        </p:nvSpPr>
        <p:spPr bwMode="auto">
          <a:xfrm>
            <a:off x="2417365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Customer’s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(«Issuer»)</a:t>
            </a:r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3757D96A-75CB-1739-FB2C-BE00A972ECB0}"/>
              </a:ext>
            </a:extLst>
          </p:cNvPr>
          <p:cNvSpPr txBox="1"/>
          <p:nvPr/>
        </p:nvSpPr>
        <p:spPr bwMode="auto">
          <a:xfrm>
            <a:off x="863853" y="4725725"/>
            <a:ext cx="12654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Transaction </a:t>
            </a:r>
          </a:p>
        </p:txBody>
      </p:sp>
      <p:sp>
        <p:nvSpPr>
          <p:cNvPr id="28" name="Textfeld 31">
            <a:extLst>
              <a:ext uri="{FF2B5EF4-FFF2-40B4-BE49-F238E27FC236}">
                <a16:creationId xmlns:a16="http://schemas.microsoft.com/office/drawing/2014/main" id="{1900B936-0A66-22EB-989C-19CBC09197C2}"/>
              </a:ext>
            </a:extLst>
          </p:cNvPr>
          <p:cNvSpPr txBox="1"/>
          <p:nvPr/>
        </p:nvSpPr>
        <p:spPr bwMode="auto">
          <a:xfrm>
            <a:off x="2417366" y="4480095"/>
            <a:ext cx="2181600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Customer X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" name="Textfeld 31">
            <a:extLst>
              <a:ext uri="{FF2B5EF4-FFF2-40B4-BE49-F238E27FC236}">
                <a16:creationId xmlns:a16="http://schemas.microsoft.com/office/drawing/2014/main" id="{F1DDB11D-C430-8359-7814-ADCF7B0E2769}"/>
              </a:ext>
            </a:extLst>
          </p:cNvPr>
          <p:cNvSpPr txBox="1"/>
          <p:nvPr/>
        </p:nvSpPr>
        <p:spPr bwMode="auto">
          <a:xfrm>
            <a:off x="7738353" y="4480095"/>
            <a:ext cx="2182197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 sz="160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CH"/>
              <a:t>Shop </a:t>
            </a:r>
            <a:br>
              <a:rPr lang="de-CH"/>
            </a:br>
            <a:r>
              <a:rPr lang="de-CH"/>
              <a:t>(«Merchant»)</a:t>
            </a:r>
          </a:p>
        </p:txBody>
      </p:sp>
      <p:sp>
        <p:nvSpPr>
          <p:cNvPr id="10" name="Textfeld 31">
            <a:extLst>
              <a:ext uri="{FF2B5EF4-FFF2-40B4-BE49-F238E27FC236}">
                <a16:creationId xmlns:a16="http://schemas.microsoft.com/office/drawing/2014/main" id="{6D33EBB1-7019-E80C-7E0E-F770080F0B92}"/>
              </a:ext>
            </a:extLst>
          </p:cNvPr>
          <p:cNvSpPr txBox="1"/>
          <p:nvPr/>
        </p:nvSpPr>
        <p:spPr bwMode="auto">
          <a:xfrm>
            <a:off x="7738353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Shop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(«Acquirer»)</a:t>
            </a:r>
          </a:p>
        </p:txBody>
      </p:sp>
      <p:cxnSp>
        <p:nvCxnSpPr>
          <p:cNvPr id="39" name="Gerade Verbindung mit Pfeil 37">
            <a:extLst>
              <a:ext uri="{FF2B5EF4-FFF2-40B4-BE49-F238E27FC236}">
                <a16:creationId xmlns:a16="http://schemas.microsoft.com/office/drawing/2014/main" id="{963C8589-87DB-22D8-DA73-54A6C691735B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 flipV="1">
            <a:off x="8829452" y="3165946"/>
            <a:ext cx="0" cy="782195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2" name="Gerade Verbindung mit Pfeil 37">
            <a:extLst>
              <a:ext uri="{FF2B5EF4-FFF2-40B4-BE49-F238E27FC236}">
                <a16:creationId xmlns:a16="http://schemas.microsoft.com/office/drawing/2014/main" id="{DFF5DB2D-B570-4656-78F6-082C9B83F9DE}"/>
              </a:ext>
            </a:extLst>
          </p:cNvPr>
          <p:cNvCxnSpPr>
            <a:cxnSpLocks/>
            <a:stCxn id="10" idx="1"/>
            <a:endCxn id="17" idx="3"/>
          </p:cNvCxnSpPr>
          <p:nvPr/>
        </p:nvCxnSpPr>
        <p:spPr bwMode="auto">
          <a:xfrm flipH="1">
            <a:off x="4599562" y="2712688"/>
            <a:ext cx="3138791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1" name="Textfeld 36">
            <a:extLst>
              <a:ext uri="{FF2B5EF4-FFF2-40B4-BE49-F238E27FC236}">
                <a16:creationId xmlns:a16="http://schemas.microsoft.com/office/drawing/2014/main" id="{6EF9A7C9-3766-A75A-3068-6B399A73DB3F}"/>
              </a:ext>
            </a:extLst>
          </p:cNvPr>
          <p:cNvSpPr txBox="1"/>
          <p:nvPr/>
        </p:nvSpPr>
        <p:spPr bwMode="auto">
          <a:xfrm>
            <a:off x="2644070" y="3394143"/>
            <a:ext cx="1728192" cy="72008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Gnosis / </a:t>
            </a: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MetaMask</a:t>
            </a:r>
            <a:r>
              <a:rPr lang="de-CH" sz="1600" kern="0">
                <a:solidFill>
                  <a:srgbClr val="000000"/>
                </a:solidFill>
                <a:cs typeface="Arial" charset="0"/>
              </a:rPr>
              <a:t> 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641079-E14C-5B55-CDAF-BA99CA510D41}"/>
              </a:ext>
            </a:extLst>
          </p:cNvPr>
          <p:cNvSpPr txBox="1"/>
          <p:nvPr/>
        </p:nvSpPr>
        <p:spPr bwMode="auto">
          <a:xfrm>
            <a:off x="5520756" y="2845510"/>
            <a:ext cx="12964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EUR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26F774-2C71-A177-6356-B0D9ECDBD75F}"/>
              </a:ext>
            </a:extLst>
          </p:cNvPr>
          <p:cNvSpPr txBox="1"/>
          <p:nvPr/>
        </p:nvSpPr>
        <p:spPr bwMode="auto">
          <a:xfrm>
            <a:off x="8975154" y="3394143"/>
            <a:ext cx="12964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EUR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AFF00F6-0DFC-3941-8741-FE0A3A199B23}"/>
              </a:ext>
            </a:extLst>
          </p:cNvPr>
          <p:cNvSpPr txBox="1"/>
          <p:nvPr/>
        </p:nvSpPr>
        <p:spPr bwMode="auto">
          <a:xfrm>
            <a:off x="7738951" y="4121785"/>
            <a:ext cx="218159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Account: + EUR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8DBEA72-CC02-7851-5E97-45F6914B6671}"/>
              </a:ext>
            </a:extLst>
          </p:cNvPr>
          <p:cNvSpPr txBox="1"/>
          <p:nvPr/>
        </p:nvSpPr>
        <p:spPr bwMode="auto">
          <a:xfrm>
            <a:off x="2502568" y="4141541"/>
            <a:ext cx="2096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- EUR-S 10</a:t>
            </a:r>
            <a:endParaRPr lang="de-CH" sz="1600" noProof="0"/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316BE8B0-7695-EE25-0332-5DA7965FE47F}"/>
              </a:ext>
            </a:extLst>
          </p:cNvPr>
          <p:cNvSpPr/>
          <p:nvPr/>
        </p:nvSpPr>
        <p:spPr>
          <a:xfrm>
            <a:off x="5145505" y="3390605"/>
            <a:ext cx="3007895" cy="1261335"/>
          </a:xfrm>
          <a:prstGeom prst="wedgeRoundRectCallout">
            <a:avLst>
              <a:gd name="adj1" fmla="val -71378"/>
              <a:gd name="adj2" fmla="val -2458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defRPr/>
            </a:pPr>
            <a:r>
              <a:rPr lang="en-US" sz="1600">
                <a:solidFill>
                  <a:schemeClr val="bg1"/>
                </a:solidFill>
              </a:rPr>
              <a:t>The only difference: A stablecoin account, with fiat conversion by Gnosis or MetaMask’s issuer bank.</a:t>
            </a:r>
            <a:endParaRPr lang="de-CH" sz="160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4A0F21D-3128-700B-C2BA-4A479009D0C9}"/>
              </a:ext>
            </a:extLst>
          </p:cNvPr>
          <p:cNvSpPr txBox="1"/>
          <p:nvPr/>
        </p:nvSpPr>
        <p:spPr bwMode="auto">
          <a:xfrm>
            <a:off x="588504" y="5619563"/>
            <a:ext cx="108535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Char char="®"/>
            </a:pPr>
            <a:r>
              <a:rPr lang="de-CH" noProof="0"/>
              <a:t> Solution</a:t>
            </a:r>
            <a:r>
              <a:rPr lang="en-US"/>
              <a:t> for crypto natives who already have a wallet</a:t>
            </a:r>
            <a:r>
              <a:rPr lang="de-CH"/>
              <a:t>; relies on VisaNet/Banknet</a:t>
            </a:r>
            <a:endParaRPr lang="de-CH" noProof="0"/>
          </a:p>
        </p:txBody>
      </p:sp>
      <p:sp>
        <p:nvSpPr>
          <p:cNvPr id="9" name="Footer Placeholder 37">
            <a:extLst>
              <a:ext uri="{FF2B5EF4-FFF2-40B4-BE49-F238E27FC236}">
                <a16:creationId xmlns:a16="http://schemas.microsoft.com/office/drawing/2014/main" id="{CD9F2D66-76B8-8C82-E044-5F3E390DD1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144463"/>
          </a:xfrm>
        </p:spPr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  <p:sp>
        <p:nvSpPr>
          <p:cNvPr id="13" name="Textfeld 13">
            <a:extLst>
              <a:ext uri="{FF2B5EF4-FFF2-40B4-BE49-F238E27FC236}">
                <a16:creationId xmlns:a16="http://schemas.microsoft.com/office/drawing/2014/main" id="{93A33C47-4358-34B9-8EA5-4EF59F94922B}"/>
              </a:ext>
            </a:extLst>
          </p:cNvPr>
          <p:cNvSpPr txBox="1"/>
          <p:nvPr/>
        </p:nvSpPr>
        <p:spPr bwMode="auto">
          <a:xfrm>
            <a:off x="711201" y="2627996"/>
            <a:ext cx="1418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Intermediaries</a:t>
            </a:r>
          </a:p>
        </p:txBody>
      </p:sp>
    </p:spTree>
    <p:extLst>
      <p:ext uri="{BB962C8B-B14F-4D97-AF65-F5344CB8AC3E}">
        <p14:creationId xmlns:p14="http://schemas.microsoft.com/office/powerpoint/2010/main" val="193914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DC1E7-9093-9A04-AF91-66E82C26C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22FE-745C-96D9-EC0D-0980964A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Stablecoin</a:t>
            </a:r>
            <a:r>
              <a:rPr lang="de-CH"/>
              <a:t> Integration: Issuer III </a:t>
            </a:r>
            <a:endParaRPr lang="de-CH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1BCDCF-AB2B-20A9-74F2-CA1AA0303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/>
              <a:t>Gnosis and </a:t>
            </a:r>
            <a:r>
              <a:rPr lang="de-CH" err="1"/>
              <a:t>MetaMask</a:t>
            </a:r>
            <a:r>
              <a:rPr lang="de-CH"/>
              <a:t> </a:t>
            </a:r>
            <a:r>
              <a:rPr lang="de-CH" err="1"/>
              <a:t>Offer</a:t>
            </a:r>
            <a:r>
              <a:rPr lang="de-CH"/>
              <a:t> Payments Using Cryptowallets</a:t>
            </a:r>
            <a:endParaRPr lang="de-CH" noProof="0"/>
          </a:p>
          <a:p>
            <a:endParaRPr lang="de-CH" noProof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B72C81B-B910-186E-664D-34E332FF2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3"/>
            <a:ext cx="8793162" cy="317820"/>
          </a:xfrm>
        </p:spPr>
        <p:txBody>
          <a:bodyPr/>
          <a:lstStyle/>
          <a:p>
            <a:pPr marL="0" indent="0">
              <a:buNone/>
            </a:pPr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F50EE240-56FF-2D97-40BC-ECE89CBF25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B570F-7DED-4A40-B7B8-566D328121C4}" type="datetime1">
              <a:rPr lang="de-CH" smtClean="0"/>
              <a:t>15.07.2025</a:t>
            </a:fld>
            <a:endParaRPr lang="de-CH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A0A30103-A034-ED5A-499B-22E4C714D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17" name="Textfeld 31">
            <a:extLst>
              <a:ext uri="{FF2B5EF4-FFF2-40B4-BE49-F238E27FC236}">
                <a16:creationId xmlns:a16="http://schemas.microsoft.com/office/drawing/2014/main" id="{CD186A70-EF69-9ADA-6BED-B434161D2FFE}"/>
              </a:ext>
            </a:extLst>
          </p:cNvPr>
          <p:cNvSpPr txBox="1"/>
          <p:nvPr/>
        </p:nvSpPr>
        <p:spPr bwMode="auto">
          <a:xfrm>
            <a:off x="2417365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Customer’s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(«Issuer»)</a:t>
            </a:r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2701E250-B989-E10F-9CBD-2796A4C75129}"/>
              </a:ext>
            </a:extLst>
          </p:cNvPr>
          <p:cNvSpPr txBox="1"/>
          <p:nvPr/>
        </p:nvSpPr>
        <p:spPr bwMode="auto">
          <a:xfrm>
            <a:off x="863853" y="4725725"/>
            <a:ext cx="12654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Transaction </a:t>
            </a:r>
          </a:p>
        </p:txBody>
      </p:sp>
      <p:sp>
        <p:nvSpPr>
          <p:cNvPr id="28" name="Textfeld 31">
            <a:extLst>
              <a:ext uri="{FF2B5EF4-FFF2-40B4-BE49-F238E27FC236}">
                <a16:creationId xmlns:a16="http://schemas.microsoft.com/office/drawing/2014/main" id="{51AE77A9-3419-D53B-5FCF-EF2156BF7A24}"/>
              </a:ext>
            </a:extLst>
          </p:cNvPr>
          <p:cNvSpPr txBox="1"/>
          <p:nvPr/>
        </p:nvSpPr>
        <p:spPr bwMode="auto">
          <a:xfrm>
            <a:off x="2417366" y="4480095"/>
            <a:ext cx="2181600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Customer X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" name="Textfeld 31">
            <a:extLst>
              <a:ext uri="{FF2B5EF4-FFF2-40B4-BE49-F238E27FC236}">
                <a16:creationId xmlns:a16="http://schemas.microsoft.com/office/drawing/2014/main" id="{261B378E-7A94-050F-96D9-6317397BB2E2}"/>
              </a:ext>
            </a:extLst>
          </p:cNvPr>
          <p:cNvSpPr txBox="1"/>
          <p:nvPr/>
        </p:nvSpPr>
        <p:spPr bwMode="auto">
          <a:xfrm>
            <a:off x="7738353" y="4480095"/>
            <a:ext cx="2182197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 sz="160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CH"/>
              <a:t>Shop </a:t>
            </a:r>
            <a:br>
              <a:rPr lang="de-CH"/>
            </a:br>
            <a:r>
              <a:rPr lang="de-CH"/>
              <a:t>(«Merchant»)</a:t>
            </a:r>
          </a:p>
        </p:txBody>
      </p:sp>
      <p:sp>
        <p:nvSpPr>
          <p:cNvPr id="10" name="Textfeld 31">
            <a:extLst>
              <a:ext uri="{FF2B5EF4-FFF2-40B4-BE49-F238E27FC236}">
                <a16:creationId xmlns:a16="http://schemas.microsoft.com/office/drawing/2014/main" id="{82356F4C-C271-34C3-DC5F-65A3EE965421}"/>
              </a:ext>
            </a:extLst>
          </p:cNvPr>
          <p:cNvSpPr txBox="1"/>
          <p:nvPr/>
        </p:nvSpPr>
        <p:spPr bwMode="auto">
          <a:xfrm>
            <a:off x="7738353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Shop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(«Acquirer»)</a:t>
            </a:r>
          </a:p>
        </p:txBody>
      </p:sp>
      <p:cxnSp>
        <p:nvCxnSpPr>
          <p:cNvPr id="39" name="Gerade Verbindung mit Pfeil 37">
            <a:extLst>
              <a:ext uri="{FF2B5EF4-FFF2-40B4-BE49-F238E27FC236}">
                <a16:creationId xmlns:a16="http://schemas.microsoft.com/office/drawing/2014/main" id="{F9069452-F033-4550-CE30-906F673375BC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 flipV="1">
            <a:off x="8829452" y="3165946"/>
            <a:ext cx="0" cy="782195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2" name="Gerade Verbindung mit Pfeil 37">
            <a:extLst>
              <a:ext uri="{FF2B5EF4-FFF2-40B4-BE49-F238E27FC236}">
                <a16:creationId xmlns:a16="http://schemas.microsoft.com/office/drawing/2014/main" id="{080651B5-5702-6878-3F94-E263B1AA214A}"/>
              </a:ext>
            </a:extLst>
          </p:cNvPr>
          <p:cNvCxnSpPr>
            <a:cxnSpLocks/>
            <a:stCxn id="10" idx="1"/>
            <a:endCxn id="17" idx="3"/>
          </p:cNvCxnSpPr>
          <p:nvPr/>
        </p:nvCxnSpPr>
        <p:spPr bwMode="auto">
          <a:xfrm flipH="1">
            <a:off x="4599562" y="2712688"/>
            <a:ext cx="3138791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1" name="Textfeld 36">
            <a:extLst>
              <a:ext uri="{FF2B5EF4-FFF2-40B4-BE49-F238E27FC236}">
                <a16:creationId xmlns:a16="http://schemas.microsoft.com/office/drawing/2014/main" id="{77C313CA-8A7B-C650-F3FA-F902DAAB4BBE}"/>
              </a:ext>
            </a:extLst>
          </p:cNvPr>
          <p:cNvSpPr txBox="1"/>
          <p:nvPr/>
        </p:nvSpPr>
        <p:spPr bwMode="auto">
          <a:xfrm>
            <a:off x="2644070" y="3394143"/>
            <a:ext cx="1728192" cy="72008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4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Meta</a:t>
            </a:r>
            <a:r>
              <a:rPr lang="de-CH" sz="1400" kern="0" err="1">
                <a:solidFill>
                  <a:srgbClr val="000000"/>
                </a:solidFill>
                <a:cs typeface="Arial" charset="0"/>
              </a:rPr>
              <a:t>Mask</a:t>
            </a:r>
            <a:r>
              <a:rPr lang="de-CH" sz="1400" kern="0">
                <a:solidFill>
                  <a:srgbClr val="000000"/>
                </a:solidFill>
                <a:cs typeface="Arial" charset="0"/>
              </a:rPr>
              <a:t> / Gnosis </a:t>
            </a:r>
            <a:endParaRPr kumimoji="0" lang="de-CH" sz="14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0DDD88-1C80-30CD-9F15-09493F367483}"/>
              </a:ext>
            </a:extLst>
          </p:cNvPr>
          <p:cNvSpPr txBox="1"/>
          <p:nvPr/>
        </p:nvSpPr>
        <p:spPr bwMode="auto">
          <a:xfrm>
            <a:off x="5520756" y="2845510"/>
            <a:ext cx="129640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noProof="0"/>
              <a:t>EUR 10</a:t>
            </a:r>
            <a:r>
              <a:rPr lang="de-CH" sz="1800"/>
              <a:t> </a:t>
            </a:r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33F6F25-D848-4EAB-CB01-CB8D9B9AC075}"/>
              </a:ext>
            </a:extLst>
          </p:cNvPr>
          <p:cNvSpPr txBox="1"/>
          <p:nvPr/>
        </p:nvSpPr>
        <p:spPr bwMode="auto">
          <a:xfrm>
            <a:off x="8975154" y="3394143"/>
            <a:ext cx="129640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noProof="0"/>
              <a:t>EUR 10</a:t>
            </a:r>
            <a:r>
              <a:rPr lang="de-CH" sz="1800"/>
              <a:t> </a:t>
            </a:r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6319CC-6B0A-5937-680C-03CB484CDE51}"/>
              </a:ext>
            </a:extLst>
          </p:cNvPr>
          <p:cNvSpPr txBox="1"/>
          <p:nvPr/>
        </p:nvSpPr>
        <p:spPr bwMode="auto">
          <a:xfrm>
            <a:off x="7738951" y="4121785"/>
            <a:ext cx="218159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CH" sz="1600" noProof="0"/>
              <a:t>Account: + EUR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861628-C0BD-9D64-8FFF-F6CBEA682CF8}"/>
              </a:ext>
            </a:extLst>
          </p:cNvPr>
          <p:cNvSpPr txBox="1"/>
          <p:nvPr/>
        </p:nvSpPr>
        <p:spPr bwMode="auto">
          <a:xfrm>
            <a:off x="2502568" y="4141541"/>
            <a:ext cx="2096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- EUR-S 10</a:t>
            </a:r>
            <a:endParaRPr lang="de-CH" sz="1600" noProof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D4E64E5-A342-5779-A7D6-79016A332571}"/>
              </a:ext>
            </a:extLst>
          </p:cNvPr>
          <p:cNvSpPr/>
          <p:nvPr/>
        </p:nvSpPr>
        <p:spPr>
          <a:xfrm>
            <a:off x="5014379" y="2274543"/>
            <a:ext cx="2216230" cy="102046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de-CH" sz="1600">
                <a:solidFill>
                  <a:schemeClr val="bg1"/>
                </a:solidFill>
              </a:rPr>
              <a:t>0.5% </a:t>
            </a:r>
            <a:r>
              <a:rPr lang="de-CH" sz="1600" err="1">
                <a:solidFill>
                  <a:schemeClr val="bg1"/>
                </a:solidFill>
              </a:rPr>
              <a:t>fee</a:t>
            </a:r>
            <a:r>
              <a:rPr lang="de-CH" sz="1600">
                <a:solidFill>
                  <a:schemeClr val="bg1"/>
                </a:solidFill>
              </a:rPr>
              <a:t> </a:t>
            </a:r>
            <a:r>
              <a:rPr lang="de-CH" sz="1600" err="1">
                <a:solidFill>
                  <a:schemeClr val="bg1"/>
                </a:solidFill>
              </a:rPr>
              <a:t>to</a:t>
            </a:r>
            <a:r>
              <a:rPr lang="de-CH" sz="1600">
                <a:solidFill>
                  <a:schemeClr val="bg1"/>
                </a:solidFill>
              </a:rPr>
              <a:t> </a:t>
            </a:r>
            <a:r>
              <a:rPr lang="de-CH" sz="1600" err="1">
                <a:solidFill>
                  <a:schemeClr val="bg1"/>
                </a:solidFill>
              </a:rPr>
              <a:t>Customer’s</a:t>
            </a:r>
            <a:r>
              <a:rPr lang="de-CH" sz="1600">
                <a:solidFill>
                  <a:schemeClr val="bg1"/>
                </a:solidFill>
              </a:rPr>
              <a:t> Bank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0F2DECF-72AC-58F0-4A2A-6C7780096874}"/>
              </a:ext>
            </a:extLst>
          </p:cNvPr>
          <p:cNvSpPr/>
          <p:nvPr/>
        </p:nvSpPr>
        <p:spPr>
          <a:xfrm>
            <a:off x="7803312" y="3227502"/>
            <a:ext cx="2216230" cy="88998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de-CH" sz="1600">
                <a:solidFill>
                  <a:schemeClr val="bg1"/>
                </a:solidFill>
              </a:rPr>
              <a:t>1% </a:t>
            </a:r>
            <a:r>
              <a:rPr lang="de-CH" sz="1600" err="1">
                <a:solidFill>
                  <a:schemeClr val="bg1"/>
                </a:solidFill>
              </a:rPr>
              <a:t>fee</a:t>
            </a:r>
            <a:r>
              <a:rPr lang="de-CH" sz="1600">
                <a:solidFill>
                  <a:schemeClr val="bg1"/>
                </a:solidFill>
              </a:rPr>
              <a:t> </a:t>
            </a:r>
            <a:r>
              <a:rPr lang="de-CH" sz="1600" err="1">
                <a:solidFill>
                  <a:schemeClr val="bg1"/>
                </a:solidFill>
              </a:rPr>
              <a:t>to</a:t>
            </a:r>
            <a:r>
              <a:rPr lang="de-CH" sz="1600">
                <a:solidFill>
                  <a:schemeClr val="bg1"/>
                </a:solidFill>
              </a:rPr>
              <a:t> </a:t>
            </a:r>
            <a:r>
              <a:rPr lang="de-CH" sz="1600" err="1">
                <a:solidFill>
                  <a:schemeClr val="bg1"/>
                </a:solidFill>
              </a:rPr>
              <a:t>Shop’s</a:t>
            </a:r>
            <a:r>
              <a:rPr lang="de-CH" sz="1600">
                <a:solidFill>
                  <a:schemeClr val="bg1"/>
                </a:solidFill>
              </a:rPr>
              <a:t> Bank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CCC2EE2-6D66-FBAB-457F-0623094C1CE0}"/>
              </a:ext>
            </a:extLst>
          </p:cNvPr>
          <p:cNvSpPr/>
          <p:nvPr/>
        </p:nvSpPr>
        <p:spPr>
          <a:xfrm>
            <a:off x="2417365" y="3309192"/>
            <a:ext cx="2597014" cy="88998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de-CH" sz="1600">
                <a:solidFill>
                  <a:schemeClr val="bg1"/>
                </a:solidFill>
              </a:rPr>
              <a:t>0.5% </a:t>
            </a:r>
            <a:r>
              <a:rPr lang="de-CH" sz="1600" err="1">
                <a:solidFill>
                  <a:schemeClr val="bg1"/>
                </a:solidFill>
              </a:rPr>
              <a:t>fee</a:t>
            </a:r>
            <a:r>
              <a:rPr lang="de-CH" sz="1600">
                <a:solidFill>
                  <a:schemeClr val="bg1"/>
                </a:solidFill>
              </a:rPr>
              <a:t> </a:t>
            </a:r>
            <a:r>
              <a:rPr lang="de-CH" sz="1600" err="1">
                <a:solidFill>
                  <a:schemeClr val="bg1"/>
                </a:solidFill>
              </a:rPr>
              <a:t>to</a:t>
            </a:r>
            <a:r>
              <a:rPr lang="de-CH" sz="1600">
                <a:solidFill>
                  <a:schemeClr val="bg1"/>
                </a:solidFill>
              </a:rPr>
              <a:t> Gnosis /</a:t>
            </a:r>
            <a:r>
              <a:rPr lang="de-CH" sz="1600" err="1">
                <a:solidFill>
                  <a:schemeClr val="bg1"/>
                </a:solidFill>
              </a:rPr>
              <a:t>MetaMask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566082-97DD-C337-1768-6EFB31E41B5F}"/>
              </a:ext>
            </a:extLst>
          </p:cNvPr>
          <p:cNvSpPr txBox="1"/>
          <p:nvPr/>
        </p:nvSpPr>
        <p:spPr bwMode="auto">
          <a:xfrm>
            <a:off x="588504" y="5619563"/>
            <a:ext cx="108535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Char char="®"/>
            </a:pPr>
            <a:r>
              <a:rPr lang="de-CH" noProof="0"/>
              <a:t> Solution</a:t>
            </a:r>
            <a:r>
              <a:rPr lang="en-US"/>
              <a:t> for crypto natives who already have a wallet.</a:t>
            </a:r>
            <a:endParaRPr lang="de-CH" noProof="0"/>
          </a:p>
        </p:txBody>
      </p:sp>
      <p:sp>
        <p:nvSpPr>
          <p:cNvPr id="14" name="Footer Placeholder 37">
            <a:extLst>
              <a:ext uri="{FF2B5EF4-FFF2-40B4-BE49-F238E27FC236}">
                <a16:creationId xmlns:a16="http://schemas.microsoft.com/office/drawing/2014/main" id="{639F158E-6690-9D7C-1E46-AEAA5605A4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144463"/>
          </a:xfrm>
        </p:spPr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  <p:sp>
        <p:nvSpPr>
          <p:cNvPr id="15" name="Textfeld 13">
            <a:extLst>
              <a:ext uri="{FF2B5EF4-FFF2-40B4-BE49-F238E27FC236}">
                <a16:creationId xmlns:a16="http://schemas.microsoft.com/office/drawing/2014/main" id="{118B4180-EC04-E5DA-377D-52C224949FA8}"/>
              </a:ext>
            </a:extLst>
          </p:cNvPr>
          <p:cNvSpPr txBox="1"/>
          <p:nvPr/>
        </p:nvSpPr>
        <p:spPr bwMode="auto">
          <a:xfrm>
            <a:off x="711201" y="2627996"/>
            <a:ext cx="1418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Intermediaries</a:t>
            </a:r>
          </a:p>
        </p:txBody>
      </p:sp>
    </p:spTree>
    <p:extLst>
      <p:ext uri="{BB962C8B-B14F-4D97-AF65-F5344CB8AC3E}">
        <p14:creationId xmlns:p14="http://schemas.microsoft.com/office/powerpoint/2010/main" val="216487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026D1-7B33-FC98-1F74-F99CFEC8B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A4D73-69C5-377F-73B7-BCEE8789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Stablecoin</a:t>
            </a:r>
            <a:r>
              <a:rPr lang="de-CH"/>
              <a:t> Integration: Acquirer I</a:t>
            </a:r>
            <a:endParaRPr lang="de-CH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396041-6335-C774-4BA4-970CE71AF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noProof="0"/>
              <a:t>Stripe </a:t>
            </a:r>
            <a:r>
              <a:rPr lang="de-CH" noProof="0" err="1"/>
              <a:t>Offers</a:t>
            </a:r>
            <a:r>
              <a:rPr lang="de-CH" noProof="0"/>
              <a:t> </a:t>
            </a:r>
            <a:r>
              <a:rPr lang="de-CH" noProof="0" err="1"/>
              <a:t>Stablecoin</a:t>
            </a:r>
            <a:r>
              <a:rPr lang="de-CH" noProof="0"/>
              <a:t> Integration </a:t>
            </a:r>
            <a:r>
              <a:rPr lang="de-CH" noProof="0" err="1"/>
              <a:t>to</a:t>
            </a:r>
            <a:r>
              <a:rPr lang="de-CH" noProof="0"/>
              <a:t> Crypto Natives</a:t>
            </a:r>
          </a:p>
          <a:p>
            <a:endParaRPr lang="de-CH" noProof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93C9592-AE28-3240-8B24-AD4EAE7E2A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3"/>
            <a:ext cx="8793162" cy="317820"/>
          </a:xfrm>
        </p:spPr>
        <p:txBody>
          <a:bodyPr/>
          <a:lstStyle/>
          <a:p>
            <a:pPr marL="0" indent="0">
              <a:buNone/>
            </a:pPr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E0FCA5AF-5178-67A7-1714-C3D6E712CC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B570F-7DED-4A40-B7B8-566D328121C4}" type="datetime1">
              <a:rPr lang="de-CH" smtClean="0"/>
              <a:t>15.07.2025</a:t>
            </a:fld>
            <a:endParaRPr lang="de-CH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B63671B9-856A-F84E-786C-20360FB1C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12</a:t>
            </a:fld>
            <a:endParaRPr lang="de-CH"/>
          </a:p>
        </p:txBody>
      </p:sp>
      <p:sp>
        <p:nvSpPr>
          <p:cNvPr id="17" name="Textfeld 31">
            <a:extLst>
              <a:ext uri="{FF2B5EF4-FFF2-40B4-BE49-F238E27FC236}">
                <a16:creationId xmlns:a16="http://schemas.microsoft.com/office/drawing/2014/main" id="{75271B06-8850-93DB-660D-6F19438B6CB1}"/>
              </a:ext>
            </a:extLst>
          </p:cNvPr>
          <p:cNvSpPr txBox="1"/>
          <p:nvPr/>
        </p:nvSpPr>
        <p:spPr bwMode="auto">
          <a:xfrm>
            <a:off x="2417365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Customer’s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(«Issuer»)</a:t>
            </a:r>
          </a:p>
        </p:txBody>
      </p:sp>
      <p:sp>
        <p:nvSpPr>
          <p:cNvPr id="25" name="Textfeld 13">
            <a:extLst>
              <a:ext uri="{FF2B5EF4-FFF2-40B4-BE49-F238E27FC236}">
                <a16:creationId xmlns:a16="http://schemas.microsoft.com/office/drawing/2014/main" id="{DEFBB3FB-2213-8466-FDBE-21F2AD94F3E6}"/>
              </a:ext>
            </a:extLst>
          </p:cNvPr>
          <p:cNvSpPr txBox="1"/>
          <p:nvPr/>
        </p:nvSpPr>
        <p:spPr bwMode="auto">
          <a:xfrm>
            <a:off x="711201" y="2627996"/>
            <a:ext cx="1418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Intermediaries</a:t>
            </a:r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EC2AB5F0-289D-AF2D-C0DF-5A5766713C07}"/>
              </a:ext>
            </a:extLst>
          </p:cNvPr>
          <p:cNvSpPr txBox="1"/>
          <p:nvPr/>
        </p:nvSpPr>
        <p:spPr bwMode="auto">
          <a:xfrm>
            <a:off x="863853" y="4725725"/>
            <a:ext cx="12654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Transaction </a:t>
            </a:r>
          </a:p>
        </p:txBody>
      </p:sp>
      <p:sp>
        <p:nvSpPr>
          <p:cNvPr id="28" name="Textfeld 31">
            <a:extLst>
              <a:ext uri="{FF2B5EF4-FFF2-40B4-BE49-F238E27FC236}">
                <a16:creationId xmlns:a16="http://schemas.microsoft.com/office/drawing/2014/main" id="{2B1D343D-901A-CA02-3102-A87319E3DF85}"/>
              </a:ext>
            </a:extLst>
          </p:cNvPr>
          <p:cNvSpPr txBox="1"/>
          <p:nvPr/>
        </p:nvSpPr>
        <p:spPr bwMode="auto">
          <a:xfrm>
            <a:off x="2417366" y="4480095"/>
            <a:ext cx="2181600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Customer X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32" name="Gerade Verbindung mit Pfeil 37">
            <a:extLst>
              <a:ext uri="{FF2B5EF4-FFF2-40B4-BE49-F238E27FC236}">
                <a16:creationId xmlns:a16="http://schemas.microsoft.com/office/drawing/2014/main" id="{A7912C67-80B4-9DBB-B394-350C5A9FDC4B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>
            <a:off x="4598966" y="4933695"/>
            <a:ext cx="3139387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feld 31">
            <a:extLst>
              <a:ext uri="{FF2B5EF4-FFF2-40B4-BE49-F238E27FC236}">
                <a16:creationId xmlns:a16="http://schemas.microsoft.com/office/drawing/2014/main" id="{BE8B5411-335B-45B1-165A-6C217F1491EA}"/>
              </a:ext>
            </a:extLst>
          </p:cNvPr>
          <p:cNvSpPr txBox="1"/>
          <p:nvPr/>
        </p:nvSpPr>
        <p:spPr bwMode="auto">
          <a:xfrm>
            <a:off x="7738353" y="4480095"/>
            <a:ext cx="2182197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 sz="160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CH"/>
              <a:t>Shop </a:t>
            </a:r>
            <a:br>
              <a:rPr lang="de-CH"/>
            </a:br>
            <a:r>
              <a:rPr lang="de-CH"/>
              <a:t>(«Merchant»)</a:t>
            </a:r>
          </a:p>
        </p:txBody>
      </p:sp>
      <p:sp>
        <p:nvSpPr>
          <p:cNvPr id="10" name="Textfeld 31">
            <a:extLst>
              <a:ext uri="{FF2B5EF4-FFF2-40B4-BE49-F238E27FC236}">
                <a16:creationId xmlns:a16="http://schemas.microsoft.com/office/drawing/2014/main" id="{87B4BD57-C158-5826-DDA0-C8FE80A9E5B5}"/>
              </a:ext>
            </a:extLst>
          </p:cNvPr>
          <p:cNvSpPr txBox="1"/>
          <p:nvPr/>
        </p:nvSpPr>
        <p:spPr bwMode="auto">
          <a:xfrm>
            <a:off x="7738353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Shop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(«Acquirer»)</a:t>
            </a:r>
          </a:p>
        </p:txBody>
      </p:sp>
      <p:cxnSp>
        <p:nvCxnSpPr>
          <p:cNvPr id="39" name="Gerade Verbindung mit Pfeil 37">
            <a:extLst>
              <a:ext uri="{FF2B5EF4-FFF2-40B4-BE49-F238E27FC236}">
                <a16:creationId xmlns:a16="http://schemas.microsoft.com/office/drawing/2014/main" id="{75DE33B9-530C-C6D8-0A98-62888B4136E6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 flipV="1">
            <a:off x="8829452" y="3165946"/>
            <a:ext cx="0" cy="782195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2" name="Gerade Verbindung mit Pfeil 37">
            <a:extLst>
              <a:ext uri="{FF2B5EF4-FFF2-40B4-BE49-F238E27FC236}">
                <a16:creationId xmlns:a16="http://schemas.microsoft.com/office/drawing/2014/main" id="{C80511C9-DA8C-DC8A-8E7F-BC2A6FD4BB01}"/>
              </a:ext>
            </a:extLst>
          </p:cNvPr>
          <p:cNvCxnSpPr>
            <a:cxnSpLocks/>
          </p:cNvCxnSpPr>
          <p:nvPr/>
        </p:nvCxnSpPr>
        <p:spPr bwMode="auto">
          <a:xfrm>
            <a:off x="8568532" y="3165946"/>
            <a:ext cx="0" cy="782195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1" name="Textfeld 36">
            <a:extLst>
              <a:ext uri="{FF2B5EF4-FFF2-40B4-BE49-F238E27FC236}">
                <a16:creationId xmlns:a16="http://schemas.microsoft.com/office/drawing/2014/main" id="{FDD78B65-0C3A-0A36-B3B1-7CCA06E74E9A}"/>
              </a:ext>
            </a:extLst>
          </p:cNvPr>
          <p:cNvSpPr txBox="1"/>
          <p:nvPr/>
        </p:nvSpPr>
        <p:spPr bwMode="auto">
          <a:xfrm>
            <a:off x="9407460" y="1907916"/>
            <a:ext cx="1728192" cy="72008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Stripe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31DD417-8C05-AE95-CDB5-EED54E1B9F4D}"/>
              </a:ext>
            </a:extLst>
          </p:cNvPr>
          <p:cNvSpPr txBox="1"/>
          <p:nvPr/>
        </p:nvSpPr>
        <p:spPr bwMode="auto">
          <a:xfrm>
            <a:off x="8930537" y="3390333"/>
            <a:ext cx="12964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EUR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D302A2-F695-39BB-6DE9-5180A63BC21A}"/>
              </a:ext>
            </a:extLst>
          </p:cNvPr>
          <p:cNvSpPr txBox="1"/>
          <p:nvPr/>
        </p:nvSpPr>
        <p:spPr bwMode="auto">
          <a:xfrm>
            <a:off x="7738951" y="4121785"/>
            <a:ext cx="218159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CH" sz="1600" noProof="0"/>
              <a:t>Account: + EUR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9B44A03-6FB7-C892-CE96-A7B17B8E531F}"/>
              </a:ext>
            </a:extLst>
          </p:cNvPr>
          <p:cNvSpPr txBox="1"/>
          <p:nvPr/>
        </p:nvSpPr>
        <p:spPr bwMode="auto">
          <a:xfrm>
            <a:off x="2502568" y="4141541"/>
            <a:ext cx="2096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- EUR-S 10</a:t>
            </a:r>
            <a:endParaRPr lang="de-CH" sz="1600" noProof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B3AA5F-9360-7328-8303-7A6DA57A9864}"/>
              </a:ext>
            </a:extLst>
          </p:cNvPr>
          <p:cNvSpPr txBox="1"/>
          <p:nvPr/>
        </p:nvSpPr>
        <p:spPr bwMode="auto">
          <a:xfrm>
            <a:off x="588504" y="5619563"/>
            <a:ext cx="108535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Char char="®"/>
            </a:pPr>
            <a:r>
              <a:rPr lang="de-CH" noProof="0"/>
              <a:t> Solution</a:t>
            </a:r>
            <a:r>
              <a:rPr lang="en-US"/>
              <a:t> for crypto natives who already have a wallet.</a:t>
            </a:r>
            <a:endParaRPr lang="de-CH" noProof="0"/>
          </a:p>
        </p:txBody>
      </p:sp>
      <p:sp>
        <p:nvSpPr>
          <p:cNvPr id="9" name="Footer Placeholder 37">
            <a:extLst>
              <a:ext uri="{FF2B5EF4-FFF2-40B4-BE49-F238E27FC236}">
                <a16:creationId xmlns:a16="http://schemas.microsoft.com/office/drawing/2014/main" id="{C3B37F06-21A8-21FB-D8D6-5A55799EF8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144463"/>
          </a:xfrm>
        </p:spPr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18FACF3-B007-D956-4754-0F64CD906867}"/>
              </a:ext>
            </a:extLst>
          </p:cNvPr>
          <p:cNvSpPr txBox="1"/>
          <p:nvPr/>
        </p:nvSpPr>
        <p:spPr bwMode="auto">
          <a:xfrm>
            <a:off x="7011211" y="3353501"/>
            <a:ext cx="12964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EUR-S  </a:t>
            </a:r>
            <a:r>
              <a:rPr lang="de-CH" sz="1600" noProof="0"/>
              <a:t>10</a:t>
            </a:r>
            <a:endParaRPr lang="en-US" sz="160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AAE3AD3-31B9-5F69-2A78-9CF1B38E6E66}"/>
              </a:ext>
            </a:extLst>
          </p:cNvPr>
          <p:cNvSpPr txBox="1"/>
          <p:nvPr/>
        </p:nvSpPr>
        <p:spPr bwMode="auto">
          <a:xfrm>
            <a:off x="5613591" y="5048741"/>
            <a:ext cx="12964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EUR-S </a:t>
            </a:r>
            <a:r>
              <a:rPr lang="de-CH" sz="1600" noProof="0"/>
              <a:t>10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741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18C1F-8C1B-776D-226D-9E683ADF6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072C-DFA0-88A0-ACFA-D739D6E5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Stablecoin</a:t>
            </a:r>
            <a:r>
              <a:rPr lang="de-CH"/>
              <a:t> Integration: Acquirer II</a:t>
            </a:r>
            <a:endParaRPr lang="de-CH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AAF4CB-BA8E-4015-7CA9-A48BB85B7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noProof="0"/>
              <a:t>Stripe </a:t>
            </a:r>
            <a:r>
              <a:rPr lang="de-CH" noProof="0" err="1"/>
              <a:t>Offers</a:t>
            </a:r>
            <a:r>
              <a:rPr lang="de-CH" noProof="0"/>
              <a:t> </a:t>
            </a:r>
            <a:r>
              <a:rPr lang="de-CH" noProof="0" err="1"/>
              <a:t>Stablecoin</a:t>
            </a:r>
            <a:r>
              <a:rPr lang="de-CH" noProof="0"/>
              <a:t> Integration </a:t>
            </a:r>
            <a:r>
              <a:rPr lang="de-CH" noProof="0" err="1"/>
              <a:t>to</a:t>
            </a:r>
            <a:r>
              <a:rPr lang="de-CH" noProof="0"/>
              <a:t> Crypto Natives</a:t>
            </a:r>
          </a:p>
          <a:p>
            <a:endParaRPr lang="de-CH" noProof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04B3469-370A-BD5E-CDEA-8E4F2E0F2D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3"/>
            <a:ext cx="8793162" cy="317820"/>
          </a:xfrm>
        </p:spPr>
        <p:txBody>
          <a:bodyPr/>
          <a:lstStyle/>
          <a:p>
            <a:pPr marL="0" indent="0">
              <a:buNone/>
            </a:pPr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F1520D6B-3D81-F7C3-8736-4373C3C6B5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B570F-7DED-4A40-B7B8-566D328121C4}" type="datetime1">
              <a:rPr lang="de-CH" smtClean="0"/>
              <a:t>15.07.2025</a:t>
            </a:fld>
            <a:endParaRPr lang="de-CH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A3D3C1D9-48E4-0D8B-6DD8-4A636C54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17" name="Textfeld 31">
            <a:extLst>
              <a:ext uri="{FF2B5EF4-FFF2-40B4-BE49-F238E27FC236}">
                <a16:creationId xmlns:a16="http://schemas.microsoft.com/office/drawing/2014/main" id="{682044DA-0A90-03AB-F81F-D3EFF87F4E02}"/>
              </a:ext>
            </a:extLst>
          </p:cNvPr>
          <p:cNvSpPr txBox="1"/>
          <p:nvPr/>
        </p:nvSpPr>
        <p:spPr bwMode="auto">
          <a:xfrm>
            <a:off x="2417365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Customer’s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(«Issuer»)</a:t>
            </a:r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3E0DBEFA-C6F0-4B33-45A7-0DFB37DB3C43}"/>
              </a:ext>
            </a:extLst>
          </p:cNvPr>
          <p:cNvSpPr txBox="1"/>
          <p:nvPr/>
        </p:nvSpPr>
        <p:spPr bwMode="auto">
          <a:xfrm>
            <a:off x="863853" y="4725725"/>
            <a:ext cx="12654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Transaction </a:t>
            </a:r>
          </a:p>
        </p:txBody>
      </p:sp>
      <p:sp>
        <p:nvSpPr>
          <p:cNvPr id="28" name="Textfeld 31">
            <a:extLst>
              <a:ext uri="{FF2B5EF4-FFF2-40B4-BE49-F238E27FC236}">
                <a16:creationId xmlns:a16="http://schemas.microsoft.com/office/drawing/2014/main" id="{022DABC2-68A7-BF06-C637-9BBEB59A6779}"/>
              </a:ext>
            </a:extLst>
          </p:cNvPr>
          <p:cNvSpPr txBox="1"/>
          <p:nvPr/>
        </p:nvSpPr>
        <p:spPr bwMode="auto">
          <a:xfrm>
            <a:off x="2417366" y="4480095"/>
            <a:ext cx="2181600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Customer X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32" name="Gerade Verbindung mit Pfeil 37">
            <a:extLst>
              <a:ext uri="{FF2B5EF4-FFF2-40B4-BE49-F238E27FC236}">
                <a16:creationId xmlns:a16="http://schemas.microsoft.com/office/drawing/2014/main" id="{6FC46F06-ED1B-649E-E87F-BA3DE8E44078}"/>
              </a:ext>
            </a:extLst>
          </p:cNvPr>
          <p:cNvCxnSpPr>
            <a:cxnSpLocks/>
          </p:cNvCxnSpPr>
          <p:nvPr/>
        </p:nvCxnSpPr>
        <p:spPr bwMode="auto">
          <a:xfrm>
            <a:off x="4598965" y="2734192"/>
            <a:ext cx="3139387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feld 31">
            <a:extLst>
              <a:ext uri="{FF2B5EF4-FFF2-40B4-BE49-F238E27FC236}">
                <a16:creationId xmlns:a16="http://schemas.microsoft.com/office/drawing/2014/main" id="{CFE78582-2386-C1CE-FB96-B9FADA561C5B}"/>
              </a:ext>
            </a:extLst>
          </p:cNvPr>
          <p:cNvSpPr txBox="1"/>
          <p:nvPr/>
        </p:nvSpPr>
        <p:spPr bwMode="auto">
          <a:xfrm>
            <a:off x="7738353" y="4480095"/>
            <a:ext cx="2182197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 sz="160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CH"/>
              <a:t>Shop </a:t>
            </a:r>
            <a:br>
              <a:rPr lang="de-CH"/>
            </a:br>
            <a:r>
              <a:rPr lang="de-CH"/>
              <a:t>(«Merchant»)</a:t>
            </a:r>
          </a:p>
        </p:txBody>
      </p:sp>
      <p:sp>
        <p:nvSpPr>
          <p:cNvPr id="10" name="Textfeld 31">
            <a:extLst>
              <a:ext uri="{FF2B5EF4-FFF2-40B4-BE49-F238E27FC236}">
                <a16:creationId xmlns:a16="http://schemas.microsoft.com/office/drawing/2014/main" id="{2FDE7DCB-1BAA-3DF0-2103-5AECAFE880D1}"/>
              </a:ext>
            </a:extLst>
          </p:cNvPr>
          <p:cNvSpPr txBox="1"/>
          <p:nvPr/>
        </p:nvSpPr>
        <p:spPr bwMode="auto">
          <a:xfrm>
            <a:off x="7738353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Shop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(«Acquirer»)</a:t>
            </a:r>
          </a:p>
        </p:txBody>
      </p:sp>
      <p:cxnSp>
        <p:nvCxnSpPr>
          <p:cNvPr id="39" name="Gerade Verbindung mit Pfeil 37">
            <a:extLst>
              <a:ext uri="{FF2B5EF4-FFF2-40B4-BE49-F238E27FC236}">
                <a16:creationId xmlns:a16="http://schemas.microsoft.com/office/drawing/2014/main" id="{4A917BA8-71A5-08C6-2BEC-D7C66D5A611D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 flipV="1">
            <a:off x="8829452" y="3165946"/>
            <a:ext cx="0" cy="782195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1" name="Textfeld 36">
            <a:extLst>
              <a:ext uri="{FF2B5EF4-FFF2-40B4-BE49-F238E27FC236}">
                <a16:creationId xmlns:a16="http://schemas.microsoft.com/office/drawing/2014/main" id="{28214F97-3782-D567-634F-0F3D3990C7EE}"/>
              </a:ext>
            </a:extLst>
          </p:cNvPr>
          <p:cNvSpPr txBox="1"/>
          <p:nvPr/>
        </p:nvSpPr>
        <p:spPr bwMode="auto">
          <a:xfrm>
            <a:off x="9407460" y="1907916"/>
            <a:ext cx="1728192" cy="72008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Stripe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1BACD5A-C963-F79B-F0AD-D7832575A93D}"/>
              </a:ext>
            </a:extLst>
          </p:cNvPr>
          <p:cNvSpPr txBox="1"/>
          <p:nvPr/>
        </p:nvSpPr>
        <p:spPr bwMode="auto">
          <a:xfrm>
            <a:off x="5718167" y="2780792"/>
            <a:ext cx="12964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EUR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DD94AE-37C8-C9E6-4C77-53B1C88B67BF}"/>
              </a:ext>
            </a:extLst>
          </p:cNvPr>
          <p:cNvSpPr txBox="1"/>
          <p:nvPr/>
        </p:nvSpPr>
        <p:spPr bwMode="auto">
          <a:xfrm>
            <a:off x="8930537" y="3390333"/>
            <a:ext cx="12964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EUR-S </a:t>
            </a:r>
            <a:r>
              <a:rPr lang="de-CH" sz="1600" noProof="0"/>
              <a:t>10</a:t>
            </a:r>
            <a:endParaRPr lang="en-US" sz="16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0AD847-F180-0407-D98C-3504A4B74B5A}"/>
              </a:ext>
            </a:extLst>
          </p:cNvPr>
          <p:cNvSpPr txBox="1"/>
          <p:nvPr/>
        </p:nvSpPr>
        <p:spPr bwMode="auto">
          <a:xfrm>
            <a:off x="7738951" y="4121785"/>
            <a:ext cx="218159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CH" sz="1600" noProof="0"/>
              <a:t>Account: + </a:t>
            </a:r>
            <a:r>
              <a:rPr lang="de-CH" sz="1600"/>
              <a:t>EUR-S </a:t>
            </a:r>
            <a:r>
              <a:rPr lang="de-CH" sz="1600" noProof="0"/>
              <a:t>10</a:t>
            </a:r>
            <a:endParaRPr lang="en-US" sz="16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8B2BC28-3E85-4736-DECA-04E370D8D400}"/>
              </a:ext>
            </a:extLst>
          </p:cNvPr>
          <p:cNvSpPr txBox="1"/>
          <p:nvPr/>
        </p:nvSpPr>
        <p:spPr bwMode="auto">
          <a:xfrm>
            <a:off x="2502568" y="4141541"/>
            <a:ext cx="2096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- EUR 10</a:t>
            </a:r>
            <a:endParaRPr lang="de-CH" sz="1600" noProof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343844-6DD3-664C-55DC-BE4D635FE7EE}"/>
              </a:ext>
            </a:extLst>
          </p:cNvPr>
          <p:cNvSpPr txBox="1"/>
          <p:nvPr/>
        </p:nvSpPr>
        <p:spPr bwMode="auto">
          <a:xfrm>
            <a:off x="588504" y="5619563"/>
            <a:ext cx="108535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Char char="®"/>
            </a:pPr>
            <a:r>
              <a:rPr lang="en-US" noProof="0"/>
              <a:t> Faster payment solution for merchants, powered by VisaNet/Banknet.</a:t>
            </a:r>
            <a:endParaRPr lang="de-CH" noProof="0"/>
          </a:p>
        </p:txBody>
      </p:sp>
      <p:sp>
        <p:nvSpPr>
          <p:cNvPr id="5" name="Footer Placeholder 37">
            <a:extLst>
              <a:ext uri="{FF2B5EF4-FFF2-40B4-BE49-F238E27FC236}">
                <a16:creationId xmlns:a16="http://schemas.microsoft.com/office/drawing/2014/main" id="{749E7055-B666-9E4F-959E-BB01F3D3B3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144463"/>
          </a:xfrm>
        </p:spPr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  <p:sp>
        <p:nvSpPr>
          <p:cNvPr id="12" name="Textfeld 13">
            <a:extLst>
              <a:ext uri="{FF2B5EF4-FFF2-40B4-BE49-F238E27FC236}">
                <a16:creationId xmlns:a16="http://schemas.microsoft.com/office/drawing/2014/main" id="{F3763BD0-2515-4314-D0D4-2BCE55F3626E}"/>
              </a:ext>
            </a:extLst>
          </p:cNvPr>
          <p:cNvSpPr txBox="1"/>
          <p:nvPr/>
        </p:nvSpPr>
        <p:spPr bwMode="auto">
          <a:xfrm>
            <a:off x="711201" y="2627996"/>
            <a:ext cx="1418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Intermediaries</a:t>
            </a:r>
          </a:p>
        </p:txBody>
      </p:sp>
    </p:spTree>
    <p:extLst>
      <p:ext uri="{BB962C8B-B14F-4D97-AF65-F5344CB8AC3E}">
        <p14:creationId xmlns:p14="http://schemas.microsoft.com/office/powerpoint/2010/main" val="79139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93821-DFAE-DC91-8E04-0C2D26247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FFD1-E8EB-2B77-D21B-37F4D03B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Stablecoin</a:t>
            </a:r>
            <a:r>
              <a:rPr lang="de-CH"/>
              <a:t> Integration: Acquirer III</a:t>
            </a:r>
            <a:endParaRPr lang="de-CH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18F20E-158E-D233-B5CB-87ABCB5831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noProof="0"/>
              <a:t>Stripe </a:t>
            </a:r>
            <a:r>
              <a:rPr lang="de-CH" noProof="0" err="1"/>
              <a:t>Offers</a:t>
            </a:r>
            <a:r>
              <a:rPr lang="de-CH" noProof="0"/>
              <a:t> </a:t>
            </a:r>
            <a:r>
              <a:rPr lang="de-CH" noProof="0" err="1"/>
              <a:t>Stablecoin</a:t>
            </a:r>
            <a:r>
              <a:rPr lang="de-CH" noProof="0"/>
              <a:t> Integration </a:t>
            </a:r>
            <a:r>
              <a:rPr lang="de-CH" noProof="0" err="1"/>
              <a:t>to</a:t>
            </a:r>
            <a:r>
              <a:rPr lang="de-CH" noProof="0"/>
              <a:t> Crypto Natives</a:t>
            </a:r>
          </a:p>
          <a:p>
            <a:endParaRPr lang="de-CH" noProof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B3C00B0-6742-90D2-10B4-8F1C1BD27D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3"/>
            <a:ext cx="8793162" cy="317820"/>
          </a:xfrm>
        </p:spPr>
        <p:txBody>
          <a:bodyPr/>
          <a:lstStyle/>
          <a:p>
            <a:pPr marL="0" indent="0">
              <a:buNone/>
            </a:pPr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2CCD4CAB-9380-8421-6CF5-BCC5C60C6D0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B570F-7DED-4A40-B7B8-566D328121C4}" type="datetime1">
              <a:rPr lang="de-CH" smtClean="0"/>
              <a:t>15.07.2025</a:t>
            </a:fld>
            <a:endParaRPr lang="de-CH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F9753510-F4D6-E4F2-5A8A-105206D37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17" name="Textfeld 31">
            <a:extLst>
              <a:ext uri="{FF2B5EF4-FFF2-40B4-BE49-F238E27FC236}">
                <a16:creationId xmlns:a16="http://schemas.microsoft.com/office/drawing/2014/main" id="{AE451C0F-1609-979C-1AD5-778C55AAB8C5}"/>
              </a:ext>
            </a:extLst>
          </p:cNvPr>
          <p:cNvSpPr txBox="1"/>
          <p:nvPr/>
        </p:nvSpPr>
        <p:spPr bwMode="auto">
          <a:xfrm>
            <a:off x="2417365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Customer’s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(«Issuer»)</a:t>
            </a:r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701146CD-A586-68D7-3BC2-A1B5832DE89E}"/>
              </a:ext>
            </a:extLst>
          </p:cNvPr>
          <p:cNvSpPr txBox="1"/>
          <p:nvPr/>
        </p:nvSpPr>
        <p:spPr bwMode="auto">
          <a:xfrm>
            <a:off x="863853" y="4725725"/>
            <a:ext cx="12654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Transaction</a:t>
            </a:r>
            <a:r>
              <a:rPr lang="de-CH" sz="140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28" name="Textfeld 31">
            <a:extLst>
              <a:ext uri="{FF2B5EF4-FFF2-40B4-BE49-F238E27FC236}">
                <a16:creationId xmlns:a16="http://schemas.microsoft.com/office/drawing/2014/main" id="{9587C897-DE7E-3756-33CE-DA2E826AA5EC}"/>
              </a:ext>
            </a:extLst>
          </p:cNvPr>
          <p:cNvSpPr txBox="1"/>
          <p:nvPr/>
        </p:nvSpPr>
        <p:spPr bwMode="auto">
          <a:xfrm>
            <a:off x="2417366" y="4480095"/>
            <a:ext cx="2181600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Customer X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32" name="Gerade Verbindung mit Pfeil 37">
            <a:extLst>
              <a:ext uri="{FF2B5EF4-FFF2-40B4-BE49-F238E27FC236}">
                <a16:creationId xmlns:a16="http://schemas.microsoft.com/office/drawing/2014/main" id="{9F103B87-5DD0-2044-345E-93AB1E6A4523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>
            <a:off x="4598966" y="4933695"/>
            <a:ext cx="3139387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feld 31">
            <a:extLst>
              <a:ext uri="{FF2B5EF4-FFF2-40B4-BE49-F238E27FC236}">
                <a16:creationId xmlns:a16="http://schemas.microsoft.com/office/drawing/2014/main" id="{380F241F-9DBD-7477-C4C9-B988A4EEA3B8}"/>
              </a:ext>
            </a:extLst>
          </p:cNvPr>
          <p:cNvSpPr txBox="1"/>
          <p:nvPr/>
        </p:nvSpPr>
        <p:spPr bwMode="auto">
          <a:xfrm>
            <a:off x="7738353" y="4480095"/>
            <a:ext cx="2182197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 sz="160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CH"/>
              <a:t>Shop </a:t>
            </a:r>
            <a:br>
              <a:rPr lang="de-CH"/>
            </a:br>
            <a:r>
              <a:rPr lang="de-CH"/>
              <a:t>(«Merchant»)</a:t>
            </a:r>
          </a:p>
        </p:txBody>
      </p:sp>
      <p:sp>
        <p:nvSpPr>
          <p:cNvPr id="10" name="Textfeld 31">
            <a:extLst>
              <a:ext uri="{FF2B5EF4-FFF2-40B4-BE49-F238E27FC236}">
                <a16:creationId xmlns:a16="http://schemas.microsoft.com/office/drawing/2014/main" id="{C31F21C9-62B9-459B-FB54-AA850BCDF48A}"/>
              </a:ext>
            </a:extLst>
          </p:cNvPr>
          <p:cNvSpPr txBox="1"/>
          <p:nvPr/>
        </p:nvSpPr>
        <p:spPr bwMode="auto">
          <a:xfrm>
            <a:off x="7738353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Shop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(«Acquirer»)</a:t>
            </a:r>
          </a:p>
        </p:txBody>
      </p:sp>
      <p:cxnSp>
        <p:nvCxnSpPr>
          <p:cNvPr id="39" name="Gerade Verbindung mit Pfeil 37">
            <a:extLst>
              <a:ext uri="{FF2B5EF4-FFF2-40B4-BE49-F238E27FC236}">
                <a16:creationId xmlns:a16="http://schemas.microsoft.com/office/drawing/2014/main" id="{070F08B1-5158-2951-2A34-E0BC34D9930C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 flipV="1">
            <a:off x="8829452" y="3165946"/>
            <a:ext cx="0" cy="782195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2" name="Gerade Verbindung mit Pfeil 37">
            <a:extLst>
              <a:ext uri="{FF2B5EF4-FFF2-40B4-BE49-F238E27FC236}">
                <a16:creationId xmlns:a16="http://schemas.microsoft.com/office/drawing/2014/main" id="{4571D657-C7AA-BF04-0FDB-977597D55398}"/>
              </a:ext>
            </a:extLst>
          </p:cNvPr>
          <p:cNvCxnSpPr>
            <a:cxnSpLocks/>
          </p:cNvCxnSpPr>
          <p:nvPr/>
        </p:nvCxnSpPr>
        <p:spPr bwMode="auto">
          <a:xfrm>
            <a:off x="8568532" y="3165946"/>
            <a:ext cx="0" cy="782195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1" name="Textfeld 36">
            <a:extLst>
              <a:ext uri="{FF2B5EF4-FFF2-40B4-BE49-F238E27FC236}">
                <a16:creationId xmlns:a16="http://schemas.microsoft.com/office/drawing/2014/main" id="{A5C26031-7FA6-CC1A-F79D-C7235B0C88D0}"/>
              </a:ext>
            </a:extLst>
          </p:cNvPr>
          <p:cNvSpPr txBox="1"/>
          <p:nvPr/>
        </p:nvSpPr>
        <p:spPr bwMode="auto">
          <a:xfrm>
            <a:off x="9407460" y="1907916"/>
            <a:ext cx="1728192" cy="72008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Stripe</a:t>
            </a:r>
            <a:endParaRPr kumimoji="0" lang="de-CH" sz="14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4FF55A-92F1-F04C-5F8F-318867AB7B6C}"/>
              </a:ext>
            </a:extLst>
          </p:cNvPr>
          <p:cNvSpPr txBox="1"/>
          <p:nvPr/>
        </p:nvSpPr>
        <p:spPr bwMode="auto">
          <a:xfrm>
            <a:off x="5520458" y="5032507"/>
            <a:ext cx="12964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10</a:t>
            </a:r>
            <a:r>
              <a:rPr lang="de-CH" sz="1600"/>
              <a:t> EUR-S</a:t>
            </a:r>
            <a:endParaRPr lang="en-US" sz="160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760B47-3970-A8CE-AECB-97796C2A5CD9}"/>
              </a:ext>
            </a:extLst>
          </p:cNvPr>
          <p:cNvSpPr txBox="1"/>
          <p:nvPr/>
        </p:nvSpPr>
        <p:spPr bwMode="auto">
          <a:xfrm>
            <a:off x="8930537" y="3390333"/>
            <a:ext cx="12964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EUR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9C1EC04-EC8A-9B83-1F33-79EA09E52D9F}"/>
              </a:ext>
            </a:extLst>
          </p:cNvPr>
          <p:cNvSpPr txBox="1"/>
          <p:nvPr/>
        </p:nvSpPr>
        <p:spPr bwMode="auto">
          <a:xfrm>
            <a:off x="7738951" y="4121785"/>
            <a:ext cx="218159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CH" sz="1600" noProof="0"/>
              <a:t>Account: + EUR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12BED9-1898-8F8E-936B-EB88C239CDA2}"/>
              </a:ext>
            </a:extLst>
          </p:cNvPr>
          <p:cNvSpPr txBox="1"/>
          <p:nvPr/>
        </p:nvSpPr>
        <p:spPr bwMode="auto">
          <a:xfrm>
            <a:off x="2502568" y="4141541"/>
            <a:ext cx="2096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- EUR-S 10</a:t>
            </a:r>
            <a:endParaRPr lang="de-CH" sz="1600" noProof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E091568-290E-07A5-056A-4EBDC91E2816}"/>
              </a:ext>
            </a:extLst>
          </p:cNvPr>
          <p:cNvSpPr txBox="1"/>
          <p:nvPr/>
        </p:nvSpPr>
        <p:spPr bwMode="auto">
          <a:xfrm>
            <a:off x="7179735" y="3388632"/>
            <a:ext cx="125833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10</a:t>
            </a:r>
            <a:r>
              <a:rPr lang="de-CH" sz="1600"/>
              <a:t> EUR-S</a:t>
            </a:r>
            <a:endParaRPr lang="en-US" sz="160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26E8489D-378B-DE9C-804F-332C9654E627}"/>
              </a:ext>
            </a:extLst>
          </p:cNvPr>
          <p:cNvSpPr/>
          <p:nvPr/>
        </p:nvSpPr>
        <p:spPr>
          <a:xfrm>
            <a:off x="4613720" y="1874090"/>
            <a:ext cx="3007895" cy="720081"/>
          </a:xfrm>
          <a:prstGeom prst="wedgeRoundRectCallout">
            <a:avLst>
              <a:gd name="adj1" fmla="val 100622"/>
              <a:gd name="adj2" fmla="val -3316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defRPr/>
            </a:pPr>
            <a:r>
              <a:rPr kumimoji="0" lang="en-US" sz="16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Stripe serves as an on/off ramp for wallet users.</a:t>
            </a:r>
            <a:endParaRPr lang="de-CH" sz="1200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86840D-680C-7980-34AE-18D4628057C8}"/>
              </a:ext>
            </a:extLst>
          </p:cNvPr>
          <p:cNvSpPr txBox="1"/>
          <p:nvPr/>
        </p:nvSpPr>
        <p:spPr bwMode="auto">
          <a:xfrm>
            <a:off x="588504" y="5619563"/>
            <a:ext cx="108535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Char char="®"/>
            </a:pPr>
            <a:r>
              <a:rPr lang="de-CH" noProof="0"/>
              <a:t> Solution</a:t>
            </a:r>
            <a:r>
              <a:rPr lang="en-US"/>
              <a:t> for crypto natives who already have a wallet.</a:t>
            </a:r>
            <a:endParaRPr lang="de-CH" noProof="0"/>
          </a:p>
        </p:txBody>
      </p:sp>
      <p:sp>
        <p:nvSpPr>
          <p:cNvPr id="13" name="Footer Placeholder 37">
            <a:extLst>
              <a:ext uri="{FF2B5EF4-FFF2-40B4-BE49-F238E27FC236}">
                <a16:creationId xmlns:a16="http://schemas.microsoft.com/office/drawing/2014/main" id="{592CE519-2F82-6582-BAAE-5BDDD7FB93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144463"/>
          </a:xfrm>
        </p:spPr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7884E2D-DE9D-9800-7185-C410D76A9F69}"/>
              </a:ext>
            </a:extLst>
          </p:cNvPr>
          <p:cNvSpPr txBox="1"/>
          <p:nvPr/>
        </p:nvSpPr>
        <p:spPr bwMode="auto">
          <a:xfrm>
            <a:off x="711201" y="2627996"/>
            <a:ext cx="1418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Intermediaries</a:t>
            </a:r>
          </a:p>
        </p:txBody>
      </p:sp>
    </p:spTree>
    <p:extLst>
      <p:ext uri="{BB962C8B-B14F-4D97-AF65-F5344CB8AC3E}">
        <p14:creationId xmlns:p14="http://schemas.microsoft.com/office/powerpoint/2010/main" val="3968421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1269-E8EE-0EE6-D057-BBBE5B8B3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FF0A-91BB-4BE5-296E-63C99C87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Stablecoin</a:t>
            </a:r>
            <a:r>
              <a:rPr lang="de-CH"/>
              <a:t> Integration: Acquirer IV</a:t>
            </a:r>
            <a:endParaRPr lang="de-CH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630E7C-39D5-4E9E-A60B-B16252165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noProof="0"/>
              <a:t>Stripe </a:t>
            </a:r>
            <a:r>
              <a:rPr lang="de-CH" noProof="0" err="1"/>
              <a:t>Offers</a:t>
            </a:r>
            <a:r>
              <a:rPr lang="de-CH" noProof="0"/>
              <a:t> </a:t>
            </a:r>
            <a:r>
              <a:rPr lang="de-CH" noProof="0" err="1"/>
              <a:t>Stablecoin</a:t>
            </a:r>
            <a:r>
              <a:rPr lang="de-CH" noProof="0"/>
              <a:t> Integration </a:t>
            </a:r>
            <a:r>
              <a:rPr lang="de-CH" noProof="0" err="1"/>
              <a:t>to</a:t>
            </a:r>
            <a:r>
              <a:rPr lang="de-CH" noProof="0"/>
              <a:t> Crypto Natives</a:t>
            </a:r>
          </a:p>
          <a:p>
            <a:endParaRPr lang="de-CH" noProof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C7977128-AA93-F736-F0E7-91006D6E0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3"/>
            <a:ext cx="8793162" cy="317820"/>
          </a:xfrm>
        </p:spPr>
        <p:txBody>
          <a:bodyPr/>
          <a:lstStyle/>
          <a:p>
            <a:pPr marL="0" indent="0">
              <a:buNone/>
            </a:pPr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58424212-0C4B-D032-DC13-1BB326D814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B570F-7DED-4A40-B7B8-566D328121C4}" type="datetime1">
              <a:rPr lang="de-CH" smtClean="0"/>
              <a:t>15.07.2025</a:t>
            </a:fld>
            <a:endParaRPr lang="de-CH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E130BB1F-2D23-5233-003D-7E818AA20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1C149B94-5693-4991-CC3B-E63CAD6842F0}"/>
              </a:ext>
            </a:extLst>
          </p:cNvPr>
          <p:cNvSpPr txBox="1"/>
          <p:nvPr/>
        </p:nvSpPr>
        <p:spPr bwMode="auto">
          <a:xfrm>
            <a:off x="863853" y="4725725"/>
            <a:ext cx="12654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Transaction </a:t>
            </a:r>
          </a:p>
        </p:txBody>
      </p:sp>
      <p:sp>
        <p:nvSpPr>
          <p:cNvPr id="28" name="Textfeld 31">
            <a:extLst>
              <a:ext uri="{FF2B5EF4-FFF2-40B4-BE49-F238E27FC236}">
                <a16:creationId xmlns:a16="http://schemas.microsoft.com/office/drawing/2014/main" id="{9B42C66E-6F74-F841-BDFF-750688E735FE}"/>
              </a:ext>
            </a:extLst>
          </p:cNvPr>
          <p:cNvSpPr txBox="1"/>
          <p:nvPr/>
        </p:nvSpPr>
        <p:spPr bwMode="auto">
          <a:xfrm>
            <a:off x="2417366" y="4480095"/>
            <a:ext cx="2181600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Customer X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32" name="Gerade Verbindung mit Pfeil 37">
            <a:extLst>
              <a:ext uri="{FF2B5EF4-FFF2-40B4-BE49-F238E27FC236}">
                <a16:creationId xmlns:a16="http://schemas.microsoft.com/office/drawing/2014/main" id="{28F3EBCD-D50C-C7EF-FDA5-EB85C7DFD288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>
            <a:off x="4598966" y="4933695"/>
            <a:ext cx="3139387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feld 31">
            <a:extLst>
              <a:ext uri="{FF2B5EF4-FFF2-40B4-BE49-F238E27FC236}">
                <a16:creationId xmlns:a16="http://schemas.microsoft.com/office/drawing/2014/main" id="{077815B8-B9A4-D780-460E-F773FCB51C88}"/>
              </a:ext>
            </a:extLst>
          </p:cNvPr>
          <p:cNvSpPr txBox="1"/>
          <p:nvPr/>
        </p:nvSpPr>
        <p:spPr bwMode="auto">
          <a:xfrm>
            <a:off x="7738353" y="4480095"/>
            <a:ext cx="2182197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 sz="160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CH"/>
              <a:t>Shop </a:t>
            </a:r>
            <a:br>
              <a:rPr lang="de-CH"/>
            </a:br>
            <a:r>
              <a:rPr lang="de-CH"/>
              <a:t>(«Merchant»)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406437-EACB-5A5D-40FE-E5CCE4869542}"/>
              </a:ext>
            </a:extLst>
          </p:cNvPr>
          <p:cNvSpPr txBox="1"/>
          <p:nvPr/>
        </p:nvSpPr>
        <p:spPr bwMode="auto">
          <a:xfrm>
            <a:off x="4956375" y="4537618"/>
            <a:ext cx="28754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Customer X: Send 10 </a:t>
            </a:r>
            <a:r>
              <a:rPr lang="de-CH" sz="1600"/>
              <a:t>EUR-S</a:t>
            </a:r>
            <a:endParaRPr lang="de-CH" sz="1600" noProof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7550CF-0A81-33BF-28E7-0919DB658E3F}"/>
              </a:ext>
            </a:extLst>
          </p:cNvPr>
          <p:cNvSpPr txBox="1"/>
          <p:nvPr/>
        </p:nvSpPr>
        <p:spPr bwMode="auto">
          <a:xfrm>
            <a:off x="2672040" y="4141541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Wallet: -10 EUR-S</a:t>
            </a:r>
            <a:endParaRPr lang="de-CH" sz="1600" noProof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ABFB7D-991B-27D2-0410-8647C6AB543C}"/>
              </a:ext>
            </a:extLst>
          </p:cNvPr>
          <p:cNvSpPr txBox="1"/>
          <p:nvPr/>
        </p:nvSpPr>
        <p:spPr bwMode="auto">
          <a:xfrm>
            <a:off x="7993625" y="4154956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Wallet: -10 EUR-S</a:t>
            </a:r>
            <a:endParaRPr lang="de-CH" sz="1600" noProof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28A0AE6-F3DD-317D-B4BA-F3B7FE61A634}"/>
              </a:ext>
            </a:extLst>
          </p:cNvPr>
          <p:cNvSpPr txBox="1"/>
          <p:nvPr/>
        </p:nvSpPr>
        <p:spPr bwMode="auto">
          <a:xfrm>
            <a:off x="5637351" y="5075110"/>
            <a:ext cx="10626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10</a:t>
            </a:r>
            <a:r>
              <a:rPr lang="de-CH" sz="1600"/>
              <a:t> EUR-S</a:t>
            </a:r>
            <a:endParaRPr lang="de-CH" sz="1600" noProof="0"/>
          </a:p>
        </p:txBody>
      </p:sp>
      <p:cxnSp>
        <p:nvCxnSpPr>
          <p:cNvPr id="15" name="Gerade Verbindung mit Pfeil 37">
            <a:extLst>
              <a:ext uri="{FF2B5EF4-FFF2-40B4-BE49-F238E27FC236}">
                <a16:creationId xmlns:a16="http://schemas.microsoft.com/office/drawing/2014/main" id="{E54DCB49-9BAB-3732-64AD-FE0C639BF4E3}"/>
              </a:ext>
            </a:extLst>
          </p:cNvPr>
          <p:cNvCxnSpPr>
            <a:cxnSpLocks/>
          </p:cNvCxnSpPr>
          <p:nvPr/>
        </p:nvCxnSpPr>
        <p:spPr bwMode="auto">
          <a:xfrm>
            <a:off x="4598966" y="5051046"/>
            <a:ext cx="3139387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feld 36">
            <a:extLst>
              <a:ext uri="{FF2B5EF4-FFF2-40B4-BE49-F238E27FC236}">
                <a16:creationId xmlns:a16="http://schemas.microsoft.com/office/drawing/2014/main" id="{1DDA8933-BD8F-862A-8358-DF3480D9C11B}"/>
              </a:ext>
            </a:extLst>
          </p:cNvPr>
          <p:cNvSpPr txBox="1"/>
          <p:nvPr/>
        </p:nvSpPr>
        <p:spPr bwMode="auto">
          <a:xfrm>
            <a:off x="5231904" y="3398823"/>
            <a:ext cx="1728192" cy="72008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Stripe</a:t>
            </a: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027B812E-37AB-4354-A266-C4664C322524}"/>
              </a:ext>
            </a:extLst>
          </p:cNvPr>
          <p:cNvSpPr/>
          <p:nvPr/>
        </p:nvSpPr>
        <p:spPr>
          <a:xfrm>
            <a:off x="8119407" y="2546686"/>
            <a:ext cx="3007895" cy="1261335"/>
          </a:xfrm>
          <a:prstGeom prst="wedgeRoundRectCallout">
            <a:avLst>
              <a:gd name="adj1" fmla="val -75753"/>
              <a:gd name="adj2" fmla="val 2496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defRPr/>
            </a:pPr>
            <a:r>
              <a:rPr kumimoji="0" lang="de-CH" sz="16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Stripe offers fraud</a:t>
            </a:r>
            <a:r>
              <a:rPr lang="de-CH" sz="1600" b="1" kern="0">
                <a:solidFill>
                  <a:schemeClr val="bg1"/>
                </a:solidFill>
                <a:cs typeface="Arial" charset="0"/>
              </a:rPr>
              <a:t> </a:t>
            </a:r>
            <a:r>
              <a:rPr kumimoji="0" lang="de-CH" sz="16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detection &amp; AML/KYC, and </a:t>
            </a:r>
            <a:r>
              <a:rPr kumimoji="0" lang="de-CH" sz="1600" b="1" i="0" u="none" strike="noStrike" kern="0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other</a:t>
            </a:r>
            <a:r>
              <a:rPr kumimoji="0" lang="de-CH" sz="16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de-CH" sz="1600" b="1" i="0" u="none" strike="noStrike" kern="0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VisaNet</a:t>
            </a:r>
            <a:r>
              <a:rPr kumimoji="0" lang="de-CH" sz="16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/</a:t>
            </a:r>
            <a:r>
              <a:rPr kumimoji="0" lang="de-CH" sz="1600" b="1" i="0" u="none" strike="noStrike" kern="0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Banknet</a:t>
            </a:r>
            <a:r>
              <a:rPr kumimoji="0" lang="de-CH" sz="16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 services.</a:t>
            </a:r>
            <a:endParaRPr lang="de-CH" sz="1600">
              <a:solidFill>
                <a:schemeClr val="bg1"/>
              </a:solidFill>
            </a:endParaRPr>
          </a:p>
          <a:p>
            <a:endParaRPr lang="de-CH" sz="1200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932D80-2B12-3239-066F-7A4206542939}"/>
              </a:ext>
            </a:extLst>
          </p:cNvPr>
          <p:cNvSpPr txBox="1"/>
          <p:nvPr/>
        </p:nvSpPr>
        <p:spPr bwMode="auto">
          <a:xfrm>
            <a:off x="588504" y="5619563"/>
            <a:ext cx="108535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Char char="®"/>
            </a:pPr>
            <a:r>
              <a:rPr lang="en-US" noProof="0"/>
              <a:t> </a:t>
            </a:r>
            <a:r>
              <a:rPr lang="en-US"/>
              <a:t>Simple and efficient </a:t>
            </a:r>
            <a:r>
              <a:rPr lang="en-US" noProof="0"/>
              <a:t>solution for crypto natives who already have a wallet.</a:t>
            </a:r>
          </a:p>
        </p:txBody>
      </p:sp>
      <p:sp>
        <p:nvSpPr>
          <p:cNvPr id="5" name="Footer Placeholder 37">
            <a:extLst>
              <a:ext uri="{FF2B5EF4-FFF2-40B4-BE49-F238E27FC236}">
                <a16:creationId xmlns:a16="http://schemas.microsoft.com/office/drawing/2014/main" id="{46CB119D-D0B1-56DB-25C8-EF11E9F200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144463"/>
          </a:xfrm>
        </p:spPr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580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77D11-1E24-9F3B-CD63-3FF677265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64F5-EC2E-2DCD-DC14-46E82200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Stablecoin</a:t>
            </a:r>
            <a:r>
              <a:rPr lang="de-CH"/>
              <a:t> Integration: </a:t>
            </a:r>
            <a:r>
              <a:rPr lang="de-CH" err="1"/>
              <a:t>Visanet</a:t>
            </a:r>
            <a:r>
              <a:rPr lang="de-CH"/>
              <a:t>/Banknet </a:t>
            </a:r>
            <a:endParaRPr lang="de-CH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BB6666-69BC-5105-E0AF-54D6C0BE5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noProof="0"/>
              <a:t>Visa and Master </a:t>
            </a:r>
            <a:r>
              <a:rPr lang="de-CH"/>
              <a:t>O</a:t>
            </a:r>
            <a:r>
              <a:rPr lang="de-CH" noProof="0"/>
              <a:t>ffers Payment </a:t>
            </a:r>
            <a:r>
              <a:rPr lang="de-CH"/>
              <a:t>B</a:t>
            </a:r>
            <a:r>
              <a:rPr lang="de-CH" noProof="0"/>
              <a:t>etween Banks in </a:t>
            </a:r>
            <a:r>
              <a:rPr lang="de-CH" noProof="0" err="1"/>
              <a:t>Stablecoins</a:t>
            </a:r>
            <a:r>
              <a:rPr lang="de-CH" noProof="0"/>
              <a:t> (</a:t>
            </a:r>
            <a:r>
              <a:rPr lang="de-CH"/>
              <a:t>P</a:t>
            </a:r>
            <a:r>
              <a:rPr lang="de-CH" noProof="0"/>
              <a:t>ilot)</a:t>
            </a:r>
          </a:p>
          <a:p>
            <a:endParaRPr lang="de-CH" noProof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A4D4C22-EFED-ABFE-0F8C-9A31B8A2C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3"/>
            <a:ext cx="8793162" cy="317820"/>
          </a:xfrm>
        </p:spPr>
        <p:txBody>
          <a:bodyPr/>
          <a:lstStyle/>
          <a:p>
            <a:pPr marL="0" indent="0">
              <a:buNone/>
            </a:pPr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EB342C09-D1E3-2CA1-5E81-56202B4723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B570F-7DED-4A40-B7B8-566D328121C4}" type="datetime1">
              <a:rPr lang="de-CH" smtClean="0"/>
              <a:t>15.07.2025</a:t>
            </a:fld>
            <a:endParaRPr lang="de-CH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AF6BEC46-266E-52D6-DA41-87137910F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16</a:t>
            </a:fld>
            <a:endParaRPr lang="de-CH"/>
          </a:p>
        </p:txBody>
      </p:sp>
      <p:sp>
        <p:nvSpPr>
          <p:cNvPr id="17" name="Textfeld 31">
            <a:extLst>
              <a:ext uri="{FF2B5EF4-FFF2-40B4-BE49-F238E27FC236}">
                <a16:creationId xmlns:a16="http://schemas.microsoft.com/office/drawing/2014/main" id="{EA0E0ED8-051E-19BA-6F5F-6089C0EE516B}"/>
              </a:ext>
            </a:extLst>
          </p:cNvPr>
          <p:cNvSpPr txBox="1"/>
          <p:nvPr/>
        </p:nvSpPr>
        <p:spPr bwMode="auto">
          <a:xfrm>
            <a:off x="2417365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Customer’s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(«Issuer»)</a:t>
            </a:r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DF80FC51-4FC2-1ECE-845D-E1087FC45592}"/>
              </a:ext>
            </a:extLst>
          </p:cNvPr>
          <p:cNvSpPr txBox="1"/>
          <p:nvPr/>
        </p:nvSpPr>
        <p:spPr bwMode="auto">
          <a:xfrm>
            <a:off x="863853" y="4725725"/>
            <a:ext cx="12654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Transaction </a:t>
            </a:r>
          </a:p>
        </p:txBody>
      </p:sp>
      <p:sp>
        <p:nvSpPr>
          <p:cNvPr id="28" name="Textfeld 31">
            <a:extLst>
              <a:ext uri="{FF2B5EF4-FFF2-40B4-BE49-F238E27FC236}">
                <a16:creationId xmlns:a16="http://schemas.microsoft.com/office/drawing/2014/main" id="{1E61666D-537E-A124-58AA-C6F0FB489984}"/>
              </a:ext>
            </a:extLst>
          </p:cNvPr>
          <p:cNvSpPr txBox="1"/>
          <p:nvPr/>
        </p:nvSpPr>
        <p:spPr bwMode="auto">
          <a:xfrm>
            <a:off x="2417366" y="4480095"/>
            <a:ext cx="2181600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Customer X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" name="Textfeld 31">
            <a:extLst>
              <a:ext uri="{FF2B5EF4-FFF2-40B4-BE49-F238E27FC236}">
                <a16:creationId xmlns:a16="http://schemas.microsoft.com/office/drawing/2014/main" id="{4F72DD54-8CDD-03B0-9615-21FD310A8C1A}"/>
              </a:ext>
            </a:extLst>
          </p:cNvPr>
          <p:cNvSpPr txBox="1"/>
          <p:nvPr/>
        </p:nvSpPr>
        <p:spPr bwMode="auto">
          <a:xfrm>
            <a:off x="7738353" y="4480095"/>
            <a:ext cx="2182197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 sz="160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CH"/>
              <a:t>Shop </a:t>
            </a:r>
            <a:br>
              <a:rPr lang="de-CH"/>
            </a:br>
            <a:r>
              <a:rPr lang="de-CH"/>
              <a:t>(«Merchant»)</a:t>
            </a:r>
          </a:p>
        </p:txBody>
      </p:sp>
      <p:sp>
        <p:nvSpPr>
          <p:cNvPr id="10" name="Textfeld 31">
            <a:extLst>
              <a:ext uri="{FF2B5EF4-FFF2-40B4-BE49-F238E27FC236}">
                <a16:creationId xmlns:a16="http://schemas.microsoft.com/office/drawing/2014/main" id="{F80B20F3-E9EB-A038-D3C2-860612636D91}"/>
              </a:ext>
            </a:extLst>
          </p:cNvPr>
          <p:cNvSpPr txBox="1"/>
          <p:nvPr/>
        </p:nvSpPr>
        <p:spPr bwMode="auto">
          <a:xfrm>
            <a:off x="7738353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Shop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(«Acquirer»)</a:t>
            </a:r>
          </a:p>
        </p:txBody>
      </p:sp>
      <p:cxnSp>
        <p:nvCxnSpPr>
          <p:cNvPr id="39" name="Gerade Verbindung mit Pfeil 37">
            <a:extLst>
              <a:ext uri="{FF2B5EF4-FFF2-40B4-BE49-F238E27FC236}">
                <a16:creationId xmlns:a16="http://schemas.microsoft.com/office/drawing/2014/main" id="{5F0C02BD-8D96-8639-CDE5-3033880E55C1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 flipV="1">
            <a:off x="8829452" y="3165946"/>
            <a:ext cx="0" cy="782195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2" name="Gerade Verbindung mit Pfeil 37">
            <a:extLst>
              <a:ext uri="{FF2B5EF4-FFF2-40B4-BE49-F238E27FC236}">
                <a16:creationId xmlns:a16="http://schemas.microsoft.com/office/drawing/2014/main" id="{C37AEE9E-AB2C-9F71-84C7-9CEED15C30C1}"/>
              </a:ext>
            </a:extLst>
          </p:cNvPr>
          <p:cNvCxnSpPr>
            <a:cxnSpLocks/>
            <a:stCxn id="10" idx="1"/>
            <a:endCxn id="17" idx="3"/>
          </p:cNvCxnSpPr>
          <p:nvPr/>
        </p:nvCxnSpPr>
        <p:spPr bwMode="auto">
          <a:xfrm flipH="1">
            <a:off x="4599562" y="2712688"/>
            <a:ext cx="3138791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3C7B0493-7E48-3315-D16D-49C825F4176F}"/>
              </a:ext>
            </a:extLst>
          </p:cNvPr>
          <p:cNvSpPr txBox="1"/>
          <p:nvPr/>
        </p:nvSpPr>
        <p:spPr bwMode="auto">
          <a:xfrm>
            <a:off x="5520756" y="2845510"/>
            <a:ext cx="12964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USDC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A2742F-6CB6-22F2-46CD-DE43459DE7AA}"/>
              </a:ext>
            </a:extLst>
          </p:cNvPr>
          <p:cNvSpPr txBox="1"/>
          <p:nvPr/>
        </p:nvSpPr>
        <p:spPr bwMode="auto">
          <a:xfrm>
            <a:off x="8975154" y="3394143"/>
            <a:ext cx="12964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USD</a:t>
            </a:r>
            <a:r>
              <a:rPr lang="de-CH" sz="1600" noProof="0"/>
              <a:t>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3FF1E3-2F21-F2DE-2702-132F5D3A741C}"/>
              </a:ext>
            </a:extLst>
          </p:cNvPr>
          <p:cNvSpPr txBox="1"/>
          <p:nvPr/>
        </p:nvSpPr>
        <p:spPr bwMode="auto">
          <a:xfrm>
            <a:off x="7738951" y="4121785"/>
            <a:ext cx="218159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Account: + EUR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343318A-3993-1307-8B4F-DE0CB4DA9965}"/>
              </a:ext>
            </a:extLst>
          </p:cNvPr>
          <p:cNvSpPr txBox="1"/>
          <p:nvPr/>
        </p:nvSpPr>
        <p:spPr bwMode="auto">
          <a:xfrm>
            <a:off x="2502568" y="4141541"/>
            <a:ext cx="2096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- EUR 10</a:t>
            </a:r>
            <a:endParaRPr lang="de-CH" sz="1600" noProof="0"/>
          </a:p>
        </p:txBody>
      </p:sp>
      <p:sp>
        <p:nvSpPr>
          <p:cNvPr id="5" name="Textfeld 36">
            <a:extLst>
              <a:ext uri="{FF2B5EF4-FFF2-40B4-BE49-F238E27FC236}">
                <a16:creationId xmlns:a16="http://schemas.microsoft.com/office/drawing/2014/main" id="{632969B2-6AA0-00F7-1BA4-4F9A5FF83A43}"/>
              </a:ext>
            </a:extLst>
          </p:cNvPr>
          <p:cNvSpPr txBox="1"/>
          <p:nvPr/>
        </p:nvSpPr>
        <p:spPr bwMode="auto">
          <a:xfrm>
            <a:off x="4843683" y="1845088"/>
            <a:ext cx="2650549" cy="72008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Stablecoin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s</a:t>
            </a: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ettlement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VisaNet</a:t>
            </a:r>
            <a:r>
              <a:rPr lang="de-CH" sz="1600" kern="0">
                <a:solidFill>
                  <a:srgbClr val="000000"/>
                </a:solidFill>
                <a:cs typeface="Arial" charset="0"/>
              </a:rPr>
              <a:t>/</a:t>
            </a: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Bank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net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F4C128F0-75A0-007D-4E38-DFA52CACF0E0}"/>
              </a:ext>
            </a:extLst>
          </p:cNvPr>
          <p:cNvSpPr/>
          <p:nvPr/>
        </p:nvSpPr>
        <p:spPr>
          <a:xfrm>
            <a:off x="4752687" y="3668527"/>
            <a:ext cx="2839963" cy="811567"/>
          </a:xfrm>
          <a:prstGeom prst="wedgeRoundRectCallout">
            <a:avLst>
              <a:gd name="adj1" fmla="val -12272"/>
              <a:gd name="adj2" fmla="val -10155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defRPr/>
            </a:pPr>
            <a:r>
              <a:rPr lang="en-US" sz="1600" b="1" kern="0">
                <a:solidFill>
                  <a:schemeClr val="bg1"/>
                </a:solidFill>
                <a:cs typeface="Arial" charset="0"/>
              </a:rPr>
              <a:t>Stablecoins are used exclusively between banks.</a:t>
            </a:r>
            <a:endParaRPr lang="de-CH" sz="1200">
              <a:solidFill>
                <a:schemeClr val="tx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0EE3F1-9AFD-AD97-0EC8-43027625F73D}"/>
              </a:ext>
            </a:extLst>
          </p:cNvPr>
          <p:cNvSpPr txBox="1"/>
          <p:nvPr/>
        </p:nvSpPr>
        <p:spPr bwMode="auto">
          <a:xfrm>
            <a:off x="588503" y="5619563"/>
            <a:ext cx="1138807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Char char="®"/>
            </a:pPr>
            <a:r>
              <a:rPr lang="de-CH" noProof="0"/>
              <a:t> </a:t>
            </a:r>
            <a:r>
              <a:rPr lang="en-US" noProof="0"/>
              <a:t>Settlement is handled through Stablecoins, while other services from </a:t>
            </a:r>
            <a:r>
              <a:rPr lang="en-US" noProof="0" err="1"/>
              <a:t>VisaNet</a:t>
            </a:r>
            <a:r>
              <a:rPr lang="en-US"/>
              <a:t>/Banknet </a:t>
            </a:r>
            <a:r>
              <a:rPr lang="en-US" noProof="0"/>
              <a:t>are not substituted.</a:t>
            </a:r>
            <a:endParaRPr lang="de-CH" noProof="0"/>
          </a:p>
        </p:txBody>
      </p:sp>
      <p:sp>
        <p:nvSpPr>
          <p:cNvPr id="13" name="Footer Placeholder 37">
            <a:extLst>
              <a:ext uri="{FF2B5EF4-FFF2-40B4-BE49-F238E27FC236}">
                <a16:creationId xmlns:a16="http://schemas.microsoft.com/office/drawing/2014/main" id="{81A4FD8A-AFCB-7243-F446-13B2411F52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144463"/>
          </a:xfrm>
        </p:spPr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35C0CA7-AB74-CF73-9230-2AC76C6542FA}"/>
              </a:ext>
            </a:extLst>
          </p:cNvPr>
          <p:cNvSpPr txBox="1"/>
          <p:nvPr/>
        </p:nvSpPr>
        <p:spPr bwMode="auto">
          <a:xfrm>
            <a:off x="711201" y="2627996"/>
            <a:ext cx="1418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Intermediaries</a:t>
            </a:r>
          </a:p>
        </p:txBody>
      </p:sp>
    </p:spTree>
    <p:extLst>
      <p:ext uri="{BB962C8B-B14F-4D97-AF65-F5344CB8AC3E}">
        <p14:creationId xmlns:p14="http://schemas.microsoft.com/office/powerpoint/2010/main" val="1236219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0F164-2F5F-FE6B-88C0-2E40BA21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Conclusion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24F404-ECFF-9317-14E5-FA611CBC6D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Visa: Disruption or Integration?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BD14BA-070A-7E3F-4764-9A9EC1960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Observation:</a:t>
            </a:r>
          </a:p>
          <a:p>
            <a:r>
              <a:rPr lang="en-US" b="1"/>
              <a:t>Existing integrations</a:t>
            </a:r>
            <a:r>
              <a:rPr lang="en-US"/>
              <a:t>: Either assume customers already have wallets or rely on the </a:t>
            </a:r>
            <a:r>
              <a:rPr lang="en-US" err="1"/>
              <a:t>VisaNet</a:t>
            </a:r>
            <a:r>
              <a:rPr lang="en-US"/>
              <a:t>/</a:t>
            </a:r>
            <a:r>
              <a:rPr lang="en-US" err="1"/>
              <a:t>Banknet</a:t>
            </a:r>
            <a:r>
              <a:rPr lang="en-US"/>
              <a:t> network</a:t>
            </a:r>
          </a:p>
          <a:p>
            <a:r>
              <a:rPr lang="en-US" b="1"/>
              <a:t>Stablecoins</a:t>
            </a:r>
            <a:r>
              <a:rPr lang="en-US"/>
              <a:t> can simplify settlement (payments) but </a:t>
            </a:r>
            <a:r>
              <a:rPr lang="en-US" b="1"/>
              <a:t>do not replace other services </a:t>
            </a:r>
            <a:r>
              <a:rPr lang="en-US"/>
              <a:t>such as coordination, AML, fraud detection, or dispute resolution</a:t>
            </a:r>
          </a:p>
          <a:p>
            <a:r>
              <a:rPr lang="en-US" b="1"/>
              <a:t>High fees </a:t>
            </a:r>
            <a:r>
              <a:rPr lang="en-US"/>
              <a:t>for merchants, with </a:t>
            </a:r>
            <a:r>
              <a:rPr lang="en-US" b="1"/>
              <a:t>no incentives </a:t>
            </a:r>
            <a:r>
              <a:rPr lang="en-US"/>
              <a:t>for customers or banks to switch so far</a:t>
            </a:r>
          </a:p>
          <a:p>
            <a:r>
              <a:rPr lang="en-US" b="1"/>
              <a:t>No mainstream wallet infrastructure </a:t>
            </a:r>
            <a:r>
              <a:rPr lang="en-US"/>
              <a:t>available for customers so far</a:t>
            </a:r>
          </a:p>
          <a:p>
            <a:endParaRPr lang="de-DE"/>
          </a:p>
          <a:p>
            <a:pPr marL="0" indent="0">
              <a:buNone/>
            </a:pPr>
            <a:r>
              <a:rPr lang="de-DE"/>
              <a:t>Medium Term: </a:t>
            </a:r>
            <a:br>
              <a:rPr lang="de-DE" u="sng"/>
            </a:br>
            <a:r>
              <a:rPr lang="en-US" b="1"/>
              <a:t>Primarily a phase of integration</a:t>
            </a:r>
            <a:r>
              <a:rPr lang="en-US"/>
              <a:t>. Disruption is only likely if large banks, tech providers or very large merchants actively begin to </a:t>
            </a:r>
            <a:r>
              <a:rPr lang="en-US" b="1"/>
              <a:t>offer wallets </a:t>
            </a:r>
            <a:r>
              <a:rPr lang="en-US"/>
              <a:t>to customers and start </a:t>
            </a:r>
            <a:r>
              <a:rPr lang="en-US" b="1"/>
              <a:t>earning through stablecoin </a:t>
            </a:r>
            <a:r>
              <a:rPr lang="en-US"/>
              <a:t>rails instead of credit card fees.</a:t>
            </a:r>
            <a:br>
              <a:rPr lang="de-DE" u="sng"/>
            </a:br>
            <a:endParaRPr lang="de-DE" u="sng"/>
          </a:p>
          <a:p>
            <a:pPr marL="0" indent="0">
              <a:buNone/>
            </a:pPr>
            <a:r>
              <a:rPr lang="de-DE"/>
              <a:t>Long Term (</a:t>
            </a:r>
            <a:r>
              <a:rPr lang="en-US"/>
              <a:t>assuming a mainstream wallet infrastructure</a:t>
            </a:r>
            <a:r>
              <a:rPr lang="de-DE"/>
              <a:t>):</a:t>
            </a:r>
            <a:br>
              <a:rPr lang="de-DE"/>
            </a:br>
            <a:r>
              <a:rPr lang="en-US" b="1"/>
              <a:t>More competition and lower fees</a:t>
            </a:r>
            <a:r>
              <a:rPr lang="en-US"/>
              <a:t>: the impact will depend on whether </a:t>
            </a:r>
            <a:r>
              <a:rPr lang="en-US" b="1"/>
              <a:t>Visa and Mastercard can leverage their strengths </a:t>
            </a:r>
            <a:r>
              <a:rPr lang="en-US"/>
              <a:t>in </a:t>
            </a:r>
            <a:r>
              <a:rPr lang="en-US" b="1"/>
              <a:t>fraud, compliance, and trust services </a:t>
            </a:r>
            <a:r>
              <a:rPr lang="en-US"/>
              <a:t>to remain relevant in a new technology landscape (e.g., the Stripe example)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DB278D-E9DA-33F6-058C-476479AC85F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A13691-96F1-4B42-8159-2B91C1D6F0BC}" type="datetime1">
              <a:rPr lang="de-CH" smtClean="0"/>
              <a:t>15.07.2025</a:t>
            </a:fld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253952-9019-55CF-8829-63F159912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17</a:t>
            </a:fld>
            <a:endParaRPr lang="de-CH"/>
          </a:p>
        </p:txBody>
      </p:sp>
      <p:sp>
        <p:nvSpPr>
          <p:cNvPr id="8" name="Footer Placeholder 37">
            <a:extLst>
              <a:ext uri="{FF2B5EF4-FFF2-40B4-BE49-F238E27FC236}">
                <a16:creationId xmlns:a16="http://schemas.microsoft.com/office/drawing/2014/main" id="{F6F0D70F-D06A-8A0C-E518-5183991C9D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144463"/>
          </a:xfrm>
        </p:spPr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609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6AF03-40C5-0B49-4ADD-862E4A288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5731ED2-3275-B42F-C84B-D0D329220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435" y="1776814"/>
            <a:ext cx="10270165" cy="1082550"/>
          </a:xfrm>
        </p:spPr>
        <p:txBody>
          <a:bodyPr/>
          <a:lstStyle/>
          <a:p>
            <a:r>
              <a:rPr lang="de-CH"/>
              <a:t>Contact 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15A93FEE-53B2-4DE2-409F-0F164DE21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435" y="2519794"/>
            <a:ext cx="9558499" cy="1818412"/>
          </a:xfrm>
        </p:spPr>
        <p:txBody>
          <a:bodyPr/>
          <a:lstStyle/>
          <a:p>
            <a:r>
              <a:rPr lang="de-CH"/>
              <a:t>Dr. Matthias Hafner		 	</a:t>
            </a:r>
          </a:p>
          <a:p>
            <a:r>
              <a:rPr lang="de-CH">
                <a:hlinkClick r:id="rId2"/>
              </a:rPr>
              <a:t>matthias@cryptecon.org</a:t>
            </a:r>
            <a:br>
              <a:rPr lang="de-CH"/>
            </a:br>
            <a:r>
              <a:rPr lang="de-CH"/>
              <a:t>+41 79 726 33 94 		</a:t>
            </a:r>
            <a:br>
              <a:rPr lang="de-CH"/>
            </a:br>
            <a:r>
              <a:rPr lang="de-DE"/>
              <a:t>	</a:t>
            </a:r>
            <a:endParaRPr lang="de-CH"/>
          </a:p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r>
              <a:rPr lang="de-CH"/>
              <a:t>Center </a:t>
            </a:r>
            <a:r>
              <a:rPr lang="de-CH" err="1"/>
              <a:t>for</a:t>
            </a:r>
            <a:r>
              <a:rPr lang="de-CH"/>
              <a:t> </a:t>
            </a:r>
            <a:r>
              <a:rPr lang="de-CH" err="1"/>
              <a:t>Cryptoeconomics</a:t>
            </a:r>
            <a:r>
              <a:rPr lang="de-CH"/>
              <a:t>, </a:t>
            </a:r>
            <a:r>
              <a:rPr lang="de-CH" err="1"/>
              <a:t>Ottikerstrasse</a:t>
            </a:r>
            <a:r>
              <a:rPr lang="de-CH"/>
              <a:t> 7, CH-8006 Zürich, </a:t>
            </a:r>
            <a:r>
              <a:rPr lang="de-CH" err="1"/>
              <a:t>Switzerland</a:t>
            </a:r>
            <a:endParaRPr lang="de-CH"/>
          </a:p>
          <a:p>
            <a:pPr marL="0" indent="0">
              <a:buNone/>
            </a:pPr>
            <a:r>
              <a:rPr lang="de-CH">
                <a:hlinkClick r:id="rId3"/>
              </a:rPr>
              <a:t>www.cryptecon.org</a:t>
            </a:r>
            <a:endParaRPr lang="de-CH"/>
          </a:p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endParaRPr lang="de-CH"/>
          </a:p>
        </p:txBody>
      </p:sp>
      <p:pic>
        <p:nvPicPr>
          <p:cNvPr id="3" name="Grafik 2" descr="Ein Bild, das Muster, Majorelle Blue, Blau, Electric Blue (Farbe) enthält.&#10;&#10;KI-generierte Inhalte können fehlerhaft sein.">
            <a:extLst>
              <a:ext uri="{FF2B5EF4-FFF2-40B4-BE49-F238E27FC236}">
                <a16:creationId xmlns:a16="http://schemas.microsoft.com/office/drawing/2014/main" id="{A1403AF9-B409-10A9-9EED-282BAB907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17" y="1776815"/>
            <a:ext cx="2221822" cy="22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5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F335A662-6653-2318-7618-AE95D7E7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en-US" noProof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BB285F8-B30C-CD7E-A343-C0A23C6A32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Disruption or Integration?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F5EA675-B554-BAEA-1F7D-EE5DD3F2D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/>
              <a:t>New GENIUS Act </a:t>
            </a:r>
          </a:p>
          <a:p>
            <a:pPr marL="0" indent="0" fontAlgn="base">
              <a:buNone/>
            </a:pPr>
            <a:r>
              <a:rPr lang="en-US" i="1"/>
              <a:t>“[…]With those protections in place, </a:t>
            </a:r>
          </a:p>
          <a:p>
            <a:pPr marL="0" indent="0" fontAlgn="base">
              <a:buNone/>
            </a:pPr>
            <a:endParaRPr lang="en-US" i="1"/>
          </a:p>
          <a:p>
            <a:pPr fontAlgn="base"/>
            <a:r>
              <a:rPr lang="en-US" i="1"/>
              <a:t>I expect this will be a $2.5 trillion market in no time. </a:t>
            </a:r>
          </a:p>
          <a:p>
            <a:pPr fontAlgn="base"/>
            <a:r>
              <a:rPr lang="en-US" i="1"/>
              <a:t>Close your eyes and imagine a world where </a:t>
            </a:r>
            <a:r>
              <a:rPr lang="en-US" b="1" i="1"/>
              <a:t>JPMorgan</a:t>
            </a:r>
            <a:r>
              <a:rPr lang="en-US" i="1"/>
              <a:t> and </a:t>
            </a:r>
            <a:r>
              <a:rPr lang="en-US" b="1" i="1"/>
              <a:t>Bank of America</a:t>
            </a:r>
            <a:r>
              <a:rPr lang="en-US" i="1"/>
              <a:t> issue </a:t>
            </a:r>
            <a:r>
              <a:rPr lang="en-US" b="1" i="1"/>
              <a:t>stablecoins</a:t>
            </a:r>
            <a:r>
              <a:rPr lang="en-US" i="1"/>
              <a:t>, </a:t>
            </a:r>
          </a:p>
          <a:p>
            <a:pPr fontAlgn="base"/>
            <a:r>
              <a:rPr lang="en-US" b="1" i="1"/>
              <a:t>where Amazon gives you a 2% discount if you buy using stablecoins instead of Visa, </a:t>
            </a:r>
          </a:p>
          <a:p>
            <a:pPr fontAlgn="base"/>
            <a:r>
              <a:rPr lang="en-US" i="1"/>
              <a:t>and where it’s as common to accept stablecoins as it is to accept Venmo or PayPal. </a:t>
            </a:r>
          </a:p>
          <a:p>
            <a:pPr marL="0" indent="0" fontAlgn="base">
              <a:buNone/>
            </a:pPr>
            <a:endParaRPr lang="en-US" i="1"/>
          </a:p>
          <a:p>
            <a:pPr marL="0" indent="0" fontAlgn="base">
              <a:buNone/>
            </a:pPr>
            <a:r>
              <a:rPr lang="en-US" i="1"/>
              <a:t>That’s the world we’re going to be </a:t>
            </a:r>
            <a:r>
              <a:rPr lang="en-US" b="1" i="1"/>
              <a:t>living in soon</a:t>
            </a:r>
            <a:r>
              <a:rPr lang="en-US" i="1"/>
              <a:t>.” </a:t>
            </a:r>
          </a:p>
          <a:p>
            <a:pPr marL="0" indent="0" fontAlgn="base">
              <a:buNone/>
            </a:pPr>
            <a:r>
              <a:rPr lang="en-US"/>
              <a:t>(Matt Hougan, 21th May, 2025)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076FC513-57C9-ED3B-885B-CD228CF2A9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8008" y="1556791"/>
            <a:ext cx="5596955" cy="4248294"/>
          </a:xfrm>
        </p:spPr>
        <p:txBody>
          <a:bodyPr/>
          <a:lstStyle/>
          <a:p>
            <a:pPr marL="0" indent="0">
              <a:buNone/>
            </a:pPr>
            <a:r>
              <a:rPr lang="en-US" b="1" noProof="0"/>
              <a:t>Stablecoins</a:t>
            </a:r>
            <a:r>
              <a:rPr lang="en-US" b="1"/>
              <a:t>’</a:t>
            </a:r>
            <a:r>
              <a:rPr lang="en-US" b="1" noProof="0"/>
              <a:t> Development</a:t>
            </a:r>
          </a:p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2B4E9-51A7-FDA4-BF83-D722CD25F46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23</a:t>
            </a:r>
            <a:r>
              <a:rPr lang="de-DE" noProof="0"/>
              <a:t>.05.2025</a:t>
            </a:r>
            <a:endParaRPr lang="de-CH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30EC0-F5CF-E4CB-2AB5-799FC7AD8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374697-961E-440B-AFCD-1310650CD3E1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3043F9A-FFCC-D5BE-F5DF-2C28EE7CD274}"/>
              </a:ext>
            </a:extLst>
          </p:cNvPr>
          <p:cNvSpPr txBox="1"/>
          <p:nvPr/>
        </p:nvSpPr>
        <p:spPr bwMode="auto">
          <a:xfrm>
            <a:off x="582426" y="5892748"/>
            <a:ext cx="1117777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i="0">
                <a:effectLst/>
                <a:sym typeface="Symbol" panose="05050102010706020507" pitchFamily="18" charset="2"/>
              </a:rPr>
              <a:t> </a:t>
            </a:r>
            <a:r>
              <a:rPr lang="en-US" sz="1600" b="1" i="0">
                <a:effectLst/>
                <a:sym typeface="Wingdings" panose="05000000000000000000" pitchFamily="2" charset="2"/>
              </a:rPr>
              <a:t>Do Stablecoins eventually replace Mastercard and Visa?</a:t>
            </a:r>
            <a:endParaRPr lang="en-US" sz="1600" b="1"/>
          </a:p>
        </p:txBody>
      </p:sp>
      <p:pic>
        <p:nvPicPr>
          <p:cNvPr id="2050" name="Picture 2" descr="Stablecoins Volume">
            <a:extLst>
              <a:ext uri="{FF2B5EF4-FFF2-40B4-BE49-F238E27FC236}">
                <a16:creationId xmlns:a16="http://schemas.microsoft.com/office/drawing/2014/main" id="{E6C17C2D-2FBE-FFAD-DC7D-84468A1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74" y="2023456"/>
            <a:ext cx="4408045" cy="31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37">
            <a:extLst>
              <a:ext uri="{FF2B5EF4-FFF2-40B4-BE49-F238E27FC236}">
                <a16:creationId xmlns:a16="http://schemas.microsoft.com/office/drawing/2014/main" id="{8634B937-6522-1017-FEB6-33CBB69212D8}"/>
              </a:ext>
            </a:extLst>
          </p:cNvPr>
          <p:cNvSpPr txBox="1">
            <a:spLocks/>
          </p:cNvSpPr>
          <p:nvPr/>
        </p:nvSpPr>
        <p:spPr>
          <a:xfrm>
            <a:off x="4038600" y="6356349"/>
            <a:ext cx="4114800" cy="14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/>
              <a:t>Stablecoins vs. Mastercard and Visa</a:t>
            </a:r>
            <a:endParaRPr lang="de-CH" sz="10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D577227-4520-07BA-464D-7C559A4780DB}"/>
              </a:ext>
            </a:extLst>
          </p:cNvPr>
          <p:cNvSpPr txBox="1"/>
          <p:nvPr/>
        </p:nvSpPr>
        <p:spPr bwMode="auto">
          <a:xfrm>
            <a:off x="6416474" y="5240090"/>
            <a:ext cx="486936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i="0">
                <a:effectLst/>
                <a:sym typeface="Symbol" panose="05050102010706020507" pitchFamily="18" charset="2"/>
              </a:rPr>
              <a:t>But: the </a:t>
            </a:r>
            <a:r>
              <a:rPr lang="en-US" sz="1600">
                <a:sym typeface="Symbol" panose="05050102010706020507" pitchFamily="18" charset="2"/>
              </a:rPr>
              <a:t>most</a:t>
            </a:r>
            <a:r>
              <a:rPr lang="en-US" sz="1600" i="0">
                <a:effectLst/>
                <a:sym typeface="Symbol" panose="05050102010706020507" pitchFamily="18" charset="2"/>
              </a:rPr>
              <a:t> volume in </a:t>
            </a:r>
            <a:r>
              <a:rPr lang="en-US" sz="1600" i="0" err="1">
                <a:effectLst/>
                <a:sym typeface="Symbol" panose="05050102010706020507" pitchFamily="18" charset="2"/>
              </a:rPr>
              <a:t>cryptoasset</a:t>
            </a:r>
            <a:r>
              <a:rPr lang="en-US" sz="1600" i="0">
                <a:effectLst/>
                <a:sym typeface="Symbol" panose="05050102010706020507" pitchFamily="18" charset="2"/>
              </a:rPr>
              <a:t> trading.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6457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6868C-E2F4-D91B-FB13-EF1D30603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 descr="Hvilken betalingsløsning passer til dig? | Worldline Danmark">
            <a:extLst>
              <a:ext uri="{FF2B5EF4-FFF2-40B4-BE49-F238E27FC236}">
                <a16:creationId xmlns:a16="http://schemas.microsoft.com/office/drawing/2014/main" id="{AF53A9FE-6B60-D5FA-0F56-27D8DD47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52" y="3706491"/>
            <a:ext cx="587222" cy="8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3C7235-28A9-F64B-AEDC-2B6894EB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err="1"/>
              <a:t>Vis</a:t>
            </a:r>
            <a:r>
              <a:rPr lang="de-CH"/>
              <a:t>a / Mastercard Scheme I</a:t>
            </a:r>
            <a:endParaRPr lang="de-CH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C41CB2-32E7-649B-69F8-9A516C3FAC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noProof="0"/>
              <a:t>Information </a:t>
            </a:r>
            <a:r>
              <a:rPr lang="de-CH"/>
              <a:t>F</a:t>
            </a:r>
            <a:r>
              <a:rPr lang="de-CH" noProof="0" err="1"/>
              <a:t>low</a:t>
            </a:r>
            <a:endParaRPr lang="de-CH" noProof="0"/>
          </a:p>
          <a:p>
            <a:endParaRPr lang="de-CH" noProof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01BFD865-D054-1BB0-629B-E7DDDA2D64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3"/>
            <a:ext cx="8793162" cy="317820"/>
          </a:xfrm>
        </p:spPr>
        <p:txBody>
          <a:bodyPr/>
          <a:lstStyle/>
          <a:p>
            <a:pPr marL="0" indent="0">
              <a:buNone/>
            </a:pPr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2ECC4A26-28A9-55FA-9FCF-BDD483974E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B570F-7DED-4A40-B7B8-566D328121C4}" type="datetime1">
              <a:rPr lang="de-CH" smtClean="0"/>
              <a:t>15.07.2025</a:t>
            </a:fld>
            <a:endParaRPr lang="de-CH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778CFAEE-AC18-D9B2-F2B7-C2B751BE58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A6B7DCD1-2F58-2221-DE0C-5416EE6EB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17" name="Textfeld 31">
            <a:extLst>
              <a:ext uri="{FF2B5EF4-FFF2-40B4-BE49-F238E27FC236}">
                <a16:creationId xmlns:a16="http://schemas.microsoft.com/office/drawing/2014/main" id="{CDBC0047-3021-D542-8B05-DAA0132E39DC}"/>
              </a:ext>
            </a:extLst>
          </p:cNvPr>
          <p:cNvSpPr txBox="1"/>
          <p:nvPr/>
        </p:nvSpPr>
        <p:spPr bwMode="auto">
          <a:xfrm>
            <a:off x="2417365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Customer’s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(«Issuer»)</a:t>
            </a:r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49C8A102-A206-13BD-75FC-7CD629662C77}"/>
              </a:ext>
            </a:extLst>
          </p:cNvPr>
          <p:cNvSpPr txBox="1"/>
          <p:nvPr/>
        </p:nvSpPr>
        <p:spPr bwMode="auto">
          <a:xfrm>
            <a:off x="863853" y="4725725"/>
            <a:ext cx="12654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Transaction </a:t>
            </a:r>
          </a:p>
        </p:txBody>
      </p:sp>
      <p:sp>
        <p:nvSpPr>
          <p:cNvPr id="28" name="Textfeld 31">
            <a:extLst>
              <a:ext uri="{FF2B5EF4-FFF2-40B4-BE49-F238E27FC236}">
                <a16:creationId xmlns:a16="http://schemas.microsoft.com/office/drawing/2014/main" id="{7A95738E-9BC4-CF24-80A9-424671334E54}"/>
              </a:ext>
            </a:extLst>
          </p:cNvPr>
          <p:cNvSpPr txBox="1"/>
          <p:nvPr/>
        </p:nvSpPr>
        <p:spPr bwMode="auto">
          <a:xfrm>
            <a:off x="2417366" y="4480095"/>
            <a:ext cx="2181600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Customer X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32" name="Gerade Verbindung mit Pfeil 37">
            <a:extLst>
              <a:ext uri="{FF2B5EF4-FFF2-40B4-BE49-F238E27FC236}">
                <a16:creationId xmlns:a16="http://schemas.microsoft.com/office/drawing/2014/main" id="{68A4164F-4DAD-532F-30BA-C8DC39A2FDA1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>
            <a:off x="4598966" y="4933695"/>
            <a:ext cx="3139387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feld 31">
            <a:extLst>
              <a:ext uri="{FF2B5EF4-FFF2-40B4-BE49-F238E27FC236}">
                <a16:creationId xmlns:a16="http://schemas.microsoft.com/office/drawing/2014/main" id="{7AA0ADE7-9D68-DF54-FD5F-8077B63080BD}"/>
              </a:ext>
            </a:extLst>
          </p:cNvPr>
          <p:cNvSpPr txBox="1"/>
          <p:nvPr/>
        </p:nvSpPr>
        <p:spPr bwMode="auto">
          <a:xfrm>
            <a:off x="7738353" y="4480095"/>
            <a:ext cx="2182197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 sz="160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CH"/>
              <a:t>Shop </a:t>
            </a:r>
            <a:br>
              <a:rPr lang="de-CH"/>
            </a:br>
            <a:r>
              <a:rPr lang="de-CH"/>
              <a:t>(«Merchant»)</a:t>
            </a:r>
          </a:p>
        </p:txBody>
      </p:sp>
      <p:sp>
        <p:nvSpPr>
          <p:cNvPr id="10" name="Textfeld 31">
            <a:extLst>
              <a:ext uri="{FF2B5EF4-FFF2-40B4-BE49-F238E27FC236}">
                <a16:creationId xmlns:a16="http://schemas.microsoft.com/office/drawing/2014/main" id="{944C2B24-0A4E-8093-8D25-99978628A170}"/>
              </a:ext>
            </a:extLst>
          </p:cNvPr>
          <p:cNvSpPr txBox="1"/>
          <p:nvPr/>
        </p:nvSpPr>
        <p:spPr bwMode="auto">
          <a:xfrm>
            <a:off x="7738353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Shop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(«Acquirer»)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C1B4D50-BE38-460C-21C9-E27244AEC7ED}"/>
              </a:ext>
            </a:extLst>
          </p:cNvPr>
          <p:cNvSpPr txBox="1"/>
          <p:nvPr/>
        </p:nvSpPr>
        <p:spPr bwMode="auto">
          <a:xfrm>
            <a:off x="5077859" y="4248672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Customer X: I </a:t>
            </a:r>
            <a:r>
              <a:rPr lang="de-CH" sz="1600" noProof="0" err="1"/>
              <a:t>want</a:t>
            </a:r>
            <a:r>
              <a:rPr lang="de-CH" sz="1600" noProof="0"/>
              <a:t> </a:t>
            </a:r>
            <a:r>
              <a:rPr lang="de-CH" sz="1600" noProof="0" err="1"/>
              <a:t>to</a:t>
            </a:r>
            <a:r>
              <a:rPr lang="de-CH" sz="1600" noProof="0"/>
              <a:t> </a:t>
            </a:r>
            <a:r>
              <a:rPr lang="de-CH" sz="1600" noProof="0" err="1"/>
              <a:t>pay</a:t>
            </a:r>
            <a:r>
              <a:rPr lang="de-CH" sz="1600" noProof="0"/>
              <a:t> EUR 10</a:t>
            </a:r>
            <a:r>
              <a:rPr lang="de-CH" sz="1600"/>
              <a:t> </a:t>
            </a:r>
            <a:endParaRPr lang="de-CH" sz="1600" noProof="0"/>
          </a:p>
        </p:txBody>
      </p:sp>
      <p:cxnSp>
        <p:nvCxnSpPr>
          <p:cNvPr id="39" name="Gerade Verbindung mit Pfeil 37">
            <a:extLst>
              <a:ext uri="{FF2B5EF4-FFF2-40B4-BE49-F238E27FC236}">
                <a16:creationId xmlns:a16="http://schemas.microsoft.com/office/drawing/2014/main" id="{A52C904C-F221-9298-8456-3F7FE94271BF}"/>
              </a:ext>
            </a:extLst>
          </p:cNvPr>
          <p:cNvCxnSpPr>
            <a:cxnSpLocks/>
            <a:stCxn id="4" idx="0"/>
            <a:endCxn id="10" idx="2"/>
          </p:cNvCxnSpPr>
          <p:nvPr/>
        </p:nvCxnSpPr>
        <p:spPr bwMode="auto">
          <a:xfrm flipV="1">
            <a:off x="8829452" y="3165946"/>
            <a:ext cx="0" cy="1314149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Gerade Verbindung mit Pfeil 37">
            <a:extLst>
              <a:ext uri="{FF2B5EF4-FFF2-40B4-BE49-F238E27FC236}">
                <a16:creationId xmlns:a16="http://schemas.microsoft.com/office/drawing/2014/main" id="{9210D391-890B-D0C8-0FF4-551F9807F359}"/>
              </a:ext>
            </a:extLst>
          </p:cNvPr>
          <p:cNvCxnSpPr>
            <a:cxnSpLocks/>
            <a:stCxn id="10" idx="1"/>
            <a:endCxn id="17" idx="3"/>
          </p:cNvCxnSpPr>
          <p:nvPr/>
        </p:nvCxnSpPr>
        <p:spPr bwMode="auto">
          <a:xfrm flipH="1">
            <a:off x="4599562" y="2712688"/>
            <a:ext cx="3138791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BAF8DF8F-A2FC-C572-66CC-29CC61BFBF09}"/>
              </a:ext>
            </a:extLst>
          </p:cNvPr>
          <p:cNvSpPr txBox="1"/>
          <p:nvPr/>
        </p:nvSpPr>
        <p:spPr bwMode="auto">
          <a:xfrm>
            <a:off x="9118972" y="3481810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 err="1"/>
              <a:t>Msg</a:t>
            </a:r>
            <a:r>
              <a:rPr lang="de-CH" sz="1600" noProof="0"/>
              <a:t>: EUR 10 </a:t>
            </a:r>
            <a:r>
              <a:rPr lang="de-CH" sz="1600" noProof="0" err="1"/>
              <a:t>from</a:t>
            </a:r>
            <a:r>
              <a:rPr lang="de-CH" sz="1600" noProof="0"/>
              <a:t> </a:t>
            </a:r>
            <a:r>
              <a:rPr lang="de-CH" sz="1600" noProof="0" err="1"/>
              <a:t>Cu</a:t>
            </a:r>
            <a:r>
              <a:rPr lang="de-CH" sz="1600" err="1"/>
              <a:t>stomer</a:t>
            </a:r>
            <a:r>
              <a:rPr lang="de-CH" sz="1600"/>
              <a:t> X</a:t>
            </a:r>
            <a:endParaRPr lang="de-CH" sz="1600" noProof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48C69A3-2D8E-6CC4-89F9-9FB812D5F86B}"/>
              </a:ext>
            </a:extLst>
          </p:cNvPr>
          <p:cNvSpPr txBox="1"/>
          <p:nvPr/>
        </p:nvSpPr>
        <p:spPr bwMode="auto">
          <a:xfrm>
            <a:off x="5268123" y="2066356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 err="1"/>
              <a:t>Msg</a:t>
            </a:r>
            <a:r>
              <a:rPr lang="de-CH" sz="1600" noProof="0"/>
              <a:t>: EUR 10 </a:t>
            </a:r>
            <a:r>
              <a:rPr lang="de-CH" sz="1600" noProof="0" err="1"/>
              <a:t>from</a:t>
            </a:r>
            <a:r>
              <a:rPr lang="de-CH" sz="1600" noProof="0"/>
              <a:t> </a:t>
            </a:r>
            <a:r>
              <a:rPr lang="de-CH" sz="1600" noProof="0" err="1"/>
              <a:t>Cu</a:t>
            </a:r>
            <a:r>
              <a:rPr lang="de-CH" sz="1600" err="1"/>
              <a:t>stomer</a:t>
            </a:r>
            <a:r>
              <a:rPr lang="de-CH" sz="1600"/>
              <a:t> X</a:t>
            </a:r>
            <a:endParaRPr lang="de-CH" sz="1600" noProof="0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EF1F6A96-BFE6-8F96-CA94-34CD03BC3B29}"/>
              </a:ext>
            </a:extLst>
          </p:cNvPr>
          <p:cNvSpPr>
            <a:spLocks noChangeAspect="1"/>
          </p:cNvSpPr>
          <p:nvPr/>
        </p:nvSpPr>
        <p:spPr>
          <a:xfrm>
            <a:off x="4844341" y="4431609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1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E584D6F3-E190-1436-84D1-66C13A1F3064}"/>
              </a:ext>
            </a:extLst>
          </p:cNvPr>
          <p:cNvSpPr>
            <a:spLocks noChangeAspect="1"/>
          </p:cNvSpPr>
          <p:nvPr/>
        </p:nvSpPr>
        <p:spPr>
          <a:xfrm>
            <a:off x="8911427" y="3664747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2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3E325B09-6E21-9E34-CC9F-7F54FCEC0F2A}"/>
              </a:ext>
            </a:extLst>
          </p:cNvPr>
          <p:cNvSpPr>
            <a:spLocks noChangeAspect="1"/>
          </p:cNvSpPr>
          <p:nvPr/>
        </p:nvSpPr>
        <p:spPr>
          <a:xfrm>
            <a:off x="5014379" y="2262668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3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9C393200-0A56-E83A-31F4-777508AEE04E}"/>
              </a:ext>
            </a:extLst>
          </p:cNvPr>
          <p:cNvSpPr txBox="1"/>
          <p:nvPr/>
        </p:nvSpPr>
        <p:spPr bwMode="auto">
          <a:xfrm>
            <a:off x="711201" y="2627996"/>
            <a:ext cx="1418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Intermediaries</a:t>
            </a:r>
          </a:p>
        </p:txBody>
      </p:sp>
    </p:spTree>
    <p:extLst>
      <p:ext uri="{BB962C8B-B14F-4D97-AF65-F5344CB8AC3E}">
        <p14:creationId xmlns:p14="http://schemas.microsoft.com/office/powerpoint/2010/main" val="23967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584F9-CFB0-7E47-7C0B-49D4786D3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3D26-7A6A-CC4E-8B3E-91C172AE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err="1"/>
              <a:t>Vis</a:t>
            </a:r>
            <a:r>
              <a:rPr lang="de-CH"/>
              <a:t>a / Mastercard Scheme II</a:t>
            </a:r>
            <a:endParaRPr lang="de-CH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6E87F0-4D9D-839D-3DCE-44ADC4CD88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/>
              <a:t>Payment Flow</a:t>
            </a:r>
            <a:endParaRPr lang="de-CH" noProof="0"/>
          </a:p>
          <a:p>
            <a:endParaRPr lang="de-CH" noProof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E1E9A5B1-0865-FAEF-0492-0FD2557F41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B570F-7DED-4A40-B7B8-566D328121C4}" type="datetime1">
              <a:rPr lang="de-CH" smtClean="0"/>
              <a:t>15.07.2025</a:t>
            </a:fld>
            <a:endParaRPr lang="de-CH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C47188EF-05C1-1CB1-CB59-6BF6F12BB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17" name="Textfeld 31">
            <a:extLst>
              <a:ext uri="{FF2B5EF4-FFF2-40B4-BE49-F238E27FC236}">
                <a16:creationId xmlns:a16="http://schemas.microsoft.com/office/drawing/2014/main" id="{A4BEC1DD-9A4A-C1B1-98EC-60595CF6D9C1}"/>
              </a:ext>
            </a:extLst>
          </p:cNvPr>
          <p:cNvSpPr txBox="1"/>
          <p:nvPr/>
        </p:nvSpPr>
        <p:spPr bwMode="auto">
          <a:xfrm>
            <a:off x="2417365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Customer’s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(«Issuer»)</a:t>
            </a:r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16965E9E-3CC2-C702-14E4-68974F4084AF}"/>
              </a:ext>
            </a:extLst>
          </p:cNvPr>
          <p:cNvSpPr txBox="1"/>
          <p:nvPr/>
        </p:nvSpPr>
        <p:spPr bwMode="auto">
          <a:xfrm>
            <a:off x="863853" y="4725725"/>
            <a:ext cx="12654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Transaction</a:t>
            </a:r>
            <a:r>
              <a:rPr lang="de-CH" sz="140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28" name="Textfeld 31">
            <a:extLst>
              <a:ext uri="{FF2B5EF4-FFF2-40B4-BE49-F238E27FC236}">
                <a16:creationId xmlns:a16="http://schemas.microsoft.com/office/drawing/2014/main" id="{42DA4646-79F4-7D1E-0EF6-6FA0239712F9}"/>
              </a:ext>
            </a:extLst>
          </p:cNvPr>
          <p:cNvSpPr txBox="1"/>
          <p:nvPr/>
        </p:nvSpPr>
        <p:spPr bwMode="auto">
          <a:xfrm>
            <a:off x="2417366" y="4480095"/>
            <a:ext cx="2181600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Customer X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32" name="Gerade Verbindung mit Pfeil 37">
            <a:extLst>
              <a:ext uri="{FF2B5EF4-FFF2-40B4-BE49-F238E27FC236}">
                <a16:creationId xmlns:a16="http://schemas.microsoft.com/office/drawing/2014/main" id="{972E08A7-5F1E-E3D7-9BB3-FE972FB075F6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>
            <a:off x="4598966" y="4933695"/>
            <a:ext cx="3139387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feld 31">
            <a:extLst>
              <a:ext uri="{FF2B5EF4-FFF2-40B4-BE49-F238E27FC236}">
                <a16:creationId xmlns:a16="http://schemas.microsoft.com/office/drawing/2014/main" id="{89FDD630-9BA2-1DCD-8D0E-BC82AA41AAFB}"/>
              </a:ext>
            </a:extLst>
          </p:cNvPr>
          <p:cNvSpPr txBox="1"/>
          <p:nvPr/>
        </p:nvSpPr>
        <p:spPr bwMode="auto">
          <a:xfrm>
            <a:off x="7738353" y="4480095"/>
            <a:ext cx="2182197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 sz="160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CH"/>
              <a:t>Shop </a:t>
            </a:r>
            <a:br>
              <a:rPr lang="de-CH"/>
            </a:br>
            <a:r>
              <a:rPr lang="de-CH"/>
              <a:t>(«Merchant»)</a:t>
            </a:r>
          </a:p>
        </p:txBody>
      </p:sp>
      <p:sp>
        <p:nvSpPr>
          <p:cNvPr id="10" name="Textfeld 31">
            <a:extLst>
              <a:ext uri="{FF2B5EF4-FFF2-40B4-BE49-F238E27FC236}">
                <a16:creationId xmlns:a16="http://schemas.microsoft.com/office/drawing/2014/main" id="{7D077090-641C-06BA-F85A-C18478FC37BA}"/>
              </a:ext>
            </a:extLst>
          </p:cNvPr>
          <p:cNvSpPr txBox="1"/>
          <p:nvPr/>
        </p:nvSpPr>
        <p:spPr bwMode="auto">
          <a:xfrm>
            <a:off x="7738353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Shop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(«Acquirer»)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0195D27-F34B-CBB7-26A4-3AAF094F9521}"/>
              </a:ext>
            </a:extLst>
          </p:cNvPr>
          <p:cNvSpPr txBox="1"/>
          <p:nvPr/>
        </p:nvSpPr>
        <p:spPr bwMode="auto">
          <a:xfrm>
            <a:off x="5077859" y="4248672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Customer X: I </a:t>
            </a:r>
            <a:r>
              <a:rPr lang="de-CH" sz="1600" noProof="0" err="1"/>
              <a:t>want</a:t>
            </a:r>
            <a:r>
              <a:rPr lang="de-CH" sz="1600" noProof="0"/>
              <a:t> </a:t>
            </a:r>
            <a:r>
              <a:rPr lang="de-CH" sz="1600" noProof="0" err="1"/>
              <a:t>to</a:t>
            </a:r>
            <a:r>
              <a:rPr lang="de-CH" sz="1600" noProof="0"/>
              <a:t> </a:t>
            </a:r>
            <a:r>
              <a:rPr lang="de-CH" sz="1600" noProof="0" err="1"/>
              <a:t>pay</a:t>
            </a:r>
            <a:r>
              <a:rPr lang="de-CH" sz="1600" noProof="0"/>
              <a:t> EUR 10</a:t>
            </a:r>
            <a:r>
              <a:rPr lang="de-CH" sz="1600"/>
              <a:t> </a:t>
            </a:r>
            <a:endParaRPr lang="de-CH" sz="1600" noProof="0"/>
          </a:p>
        </p:txBody>
      </p:sp>
      <p:cxnSp>
        <p:nvCxnSpPr>
          <p:cNvPr id="39" name="Gerade Verbindung mit Pfeil 37">
            <a:extLst>
              <a:ext uri="{FF2B5EF4-FFF2-40B4-BE49-F238E27FC236}">
                <a16:creationId xmlns:a16="http://schemas.microsoft.com/office/drawing/2014/main" id="{DCB6F0EF-CE09-C617-EC62-3000AA54AE2A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 flipV="1">
            <a:off x="8829452" y="3165946"/>
            <a:ext cx="0" cy="900639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Gerade Verbindung mit Pfeil 37">
            <a:extLst>
              <a:ext uri="{FF2B5EF4-FFF2-40B4-BE49-F238E27FC236}">
                <a16:creationId xmlns:a16="http://schemas.microsoft.com/office/drawing/2014/main" id="{427C0E30-8850-08F7-BDE2-7FEE42CB146C}"/>
              </a:ext>
            </a:extLst>
          </p:cNvPr>
          <p:cNvCxnSpPr>
            <a:cxnSpLocks/>
            <a:stCxn id="10" idx="1"/>
            <a:endCxn id="17" idx="3"/>
          </p:cNvCxnSpPr>
          <p:nvPr/>
        </p:nvCxnSpPr>
        <p:spPr bwMode="auto">
          <a:xfrm flipH="1">
            <a:off x="4599562" y="2712688"/>
            <a:ext cx="3138791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B259B844-70AF-AFA5-8099-DB2D5B3AC22B}"/>
              </a:ext>
            </a:extLst>
          </p:cNvPr>
          <p:cNvSpPr txBox="1"/>
          <p:nvPr/>
        </p:nvSpPr>
        <p:spPr bwMode="auto">
          <a:xfrm>
            <a:off x="9118972" y="3481810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 err="1"/>
              <a:t>Msg</a:t>
            </a:r>
            <a:r>
              <a:rPr lang="de-CH" sz="1600" noProof="0"/>
              <a:t>: EUR 10 </a:t>
            </a:r>
            <a:r>
              <a:rPr lang="de-CH" sz="1600" noProof="0" err="1"/>
              <a:t>from</a:t>
            </a:r>
            <a:r>
              <a:rPr lang="de-CH" sz="1600" noProof="0"/>
              <a:t> </a:t>
            </a:r>
            <a:r>
              <a:rPr lang="de-CH" sz="1600" noProof="0" err="1"/>
              <a:t>Cu</a:t>
            </a:r>
            <a:r>
              <a:rPr lang="de-CH" sz="1600" err="1"/>
              <a:t>stomer</a:t>
            </a:r>
            <a:r>
              <a:rPr lang="de-CH" sz="1600"/>
              <a:t> X</a:t>
            </a:r>
            <a:endParaRPr lang="de-CH" sz="1600" noProof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B927432-7590-7AEC-C7D2-A3A3AEA963A0}"/>
              </a:ext>
            </a:extLst>
          </p:cNvPr>
          <p:cNvSpPr txBox="1"/>
          <p:nvPr/>
        </p:nvSpPr>
        <p:spPr bwMode="auto">
          <a:xfrm>
            <a:off x="5268123" y="2066356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 err="1"/>
              <a:t>Msg</a:t>
            </a:r>
            <a:r>
              <a:rPr lang="de-CH" sz="1600" noProof="0"/>
              <a:t>: EUR 10 </a:t>
            </a:r>
            <a:r>
              <a:rPr lang="de-CH" sz="1600" noProof="0" err="1"/>
              <a:t>from</a:t>
            </a:r>
            <a:r>
              <a:rPr lang="de-CH" sz="1600" noProof="0"/>
              <a:t> </a:t>
            </a:r>
            <a:r>
              <a:rPr lang="de-CH" sz="1600" noProof="0" err="1"/>
              <a:t>Cu</a:t>
            </a:r>
            <a:r>
              <a:rPr lang="de-CH" sz="1600" err="1"/>
              <a:t>stomer</a:t>
            </a:r>
            <a:r>
              <a:rPr lang="de-CH" sz="1600"/>
              <a:t> X</a:t>
            </a:r>
            <a:endParaRPr lang="de-CH" sz="1600" noProof="0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C4FC5AC4-D0C6-41DD-7BD6-1565C71D31D1}"/>
              </a:ext>
            </a:extLst>
          </p:cNvPr>
          <p:cNvSpPr>
            <a:spLocks noChangeAspect="1"/>
          </p:cNvSpPr>
          <p:nvPr/>
        </p:nvSpPr>
        <p:spPr>
          <a:xfrm>
            <a:off x="4844341" y="4431609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1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22F08CA8-ECF1-D284-266D-39432BC57ED6}"/>
              </a:ext>
            </a:extLst>
          </p:cNvPr>
          <p:cNvSpPr>
            <a:spLocks noChangeAspect="1"/>
          </p:cNvSpPr>
          <p:nvPr/>
        </p:nvSpPr>
        <p:spPr>
          <a:xfrm>
            <a:off x="8911427" y="3664747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2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9FF716B8-BF73-AC30-ADB8-360C5F89230B}"/>
              </a:ext>
            </a:extLst>
          </p:cNvPr>
          <p:cNvSpPr>
            <a:spLocks noChangeAspect="1"/>
          </p:cNvSpPr>
          <p:nvPr/>
        </p:nvSpPr>
        <p:spPr>
          <a:xfrm>
            <a:off x="5014379" y="2262668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3</a:t>
            </a:r>
            <a:endParaRPr lang="en-CA" sz="1050" b="1">
              <a:solidFill>
                <a:schemeClr val="bg1"/>
              </a:solidFill>
            </a:endParaRPr>
          </a:p>
        </p:txBody>
      </p:sp>
      <p:cxnSp>
        <p:nvCxnSpPr>
          <p:cNvPr id="8" name="Gerade Verbindung mit Pfeil 37">
            <a:extLst>
              <a:ext uri="{FF2B5EF4-FFF2-40B4-BE49-F238E27FC236}">
                <a16:creationId xmlns:a16="http://schemas.microsoft.com/office/drawing/2014/main" id="{5A996F7D-3D5D-A7D4-6FAC-A58874087318}"/>
              </a:ext>
            </a:extLst>
          </p:cNvPr>
          <p:cNvCxnSpPr>
            <a:cxnSpLocks/>
          </p:cNvCxnSpPr>
          <p:nvPr/>
        </p:nvCxnSpPr>
        <p:spPr bwMode="auto">
          <a:xfrm>
            <a:off x="4626489" y="2818360"/>
            <a:ext cx="3084340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10">
            <a:extLst>
              <a:ext uri="{FF2B5EF4-FFF2-40B4-BE49-F238E27FC236}">
                <a16:creationId xmlns:a16="http://schemas.microsoft.com/office/drawing/2014/main" id="{8C1FE7EA-97E7-964D-2483-FE8E9F23C25E}"/>
              </a:ext>
            </a:extLst>
          </p:cNvPr>
          <p:cNvSpPr>
            <a:spLocks noChangeAspect="1"/>
          </p:cNvSpPr>
          <p:nvPr/>
        </p:nvSpPr>
        <p:spPr>
          <a:xfrm>
            <a:off x="5014379" y="2972105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05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19DD87D-C63D-5B47-2C3D-D703A3EE9115}"/>
              </a:ext>
            </a:extLst>
          </p:cNvPr>
          <p:cNvSpPr txBox="1"/>
          <p:nvPr/>
        </p:nvSpPr>
        <p:spPr bwMode="auto">
          <a:xfrm>
            <a:off x="5268123" y="2918609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EUR 10</a:t>
            </a:r>
            <a:endParaRPr lang="de-CH" sz="1600" noProof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F3B2531-25DE-0D38-21A7-5C21C5A01BB6}"/>
              </a:ext>
            </a:extLst>
          </p:cNvPr>
          <p:cNvSpPr txBox="1"/>
          <p:nvPr/>
        </p:nvSpPr>
        <p:spPr bwMode="auto">
          <a:xfrm>
            <a:off x="7855088" y="3595320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EUR 10</a:t>
            </a:r>
            <a:endParaRPr lang="de-CH" sz="1600" noProof="0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851881F8-C5DF-A473-5539-F523D7F016F3}"/>
              </a:ext>
            </a:extLst>
          </p:cNvPr>
          <p:cNvSpPr>
            <a:spLocks noChangeAspect="1"/>
          </p:cNvSpPr>
          <p:nvPr/>
        </p:nvSpPr>
        <p:spPr>
          <a:xfrm>
            <a:off x="7616733" y="3659319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6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3B7C13C-9A42-66CF-EC4A-9A7EA8CEC77D}"/>
              </a:ext>
            </a:extLst>
          </p:cNvPr>
          <p:cNvSpPr txBox="1"/>
          <p:nvPr/>
        </p:nvSpPr>
        <p:spPr bwMode="auto">
          <a:xfrm>
            <a:off x="2672040" y="4141541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- EUR 10</a:t>
            </a:r>
            <a:endParaRPr lang="de-CH" sz="1600" noProof="0"/>
          </a:p>
        </p:txBody>
      </p:sp>
      <p:sp>
        <p:nvSpPr>
          <p:cNvPr id="19" name="Oval 10">
            <a:extLst>
              <a:ext uri="{FF2B5EF4-FFF2-40B4-BE49-F238E27FC236}">
                <a16:creationId xmlns:a16="http://schemas.microsoft.com/office/drawing/2014/main" id="{7E5CE5FE-9ABE-88D6-F24A-23E8325F382E}"/>
              </a:ext>
            </a:extLst>
          </p:cNvPr>
          <p:cNvSpPr>
            <a:spLocks noChangeAspect="1"/>
          </p:cNvSpPr>
          <p:nvPr/>
        </p:nvSpPr>
        <p:spPr>
          <a:xfrm>
            <a:off x="2426664" y="4198120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05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573F0BD-4CEF-95DE-F571-B7B5433DBC9C}"/>
              </a:ext>
            </a:extLst>
          </p:cNvPr>
          <p:cNvSpPr txBox="1"/>
          <p:nvPr/>
        </p:nvSpPr>
        <p:spPr bwMode="auto">
          <a:xfrm>
            <a:off x="7872361" y="4141541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+ EUR 10 </a:t>
            </a:r>
            <a:endParaRPr lang="de-CH" sz="1600" noProof="0"/>
          </a:p>
        </p:txBody>
      </p:sp>
      <p:cxnSp>
        <p:nvCxnSpPr>
          <p:cNvPr id="23" name="Gerade Verbindung mit Pfeil 37">
            <a:extLst>
              <a:ext uri="{FF2B5EF4-FFF2-40B4-BE49-F238E27FC236}">
                <a16:creationId xmlns:a16="http://schemas.microsoft.com/office/drawing/2014/main" id="{87A255AB-8C64-BBA5-2A2C-5C3FFCA49E50}"/>
              </a:ext>
            </a:extLst>
          </p:cNvPr>
          <p:cNvCxnSpPr>
            <a:cxnSpLocks/>
          </p:cNvCxnSpPr>
          <p:nvPr/>
        </p:nvCxnSpPr>
        <p:spPr bwMode="auto">
          <a:xfrm flipV="1">
            <a:off x="8681063" y="3191005"/>
            <a:ext cx="0" cy="900639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4" name="Gerade Verbindung mit Pfeil 37">
            <a:extLst>
              <a:ext uri="{FF2B5EF4-FFF2-40B4-BE49-F238E27FC236}">
                <a16:creationId xmlns:a16="http://schemas.microsoft.com/office/drawing/2014/main" id="{7056D763-93F7-2D8C-E446-9AD4F620DE47}"/>
              </a:ext>
            </a:extLst>
          </p:cNvPr>
          <p:cNvCxnSpPr>
            <a:cxnSpLocks/>
          </p:cNvCxnSpPr>
          <p:nvPr/>
        </p:nvCxnSpPr>
        <p:spPr bwMode="auto">
          <a:xfrm flipV="1">
            <a:off x="3483420" y="3171845"/>
            <a:ext cx="0" cy="900639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Footer Placeholder 37">
            <a:extLst>
              <a:ext uri="{FF2B5EF4-FFF2-40B4-BE49-F238E27FC236}">
                <a16:creationId xmlns:a16="http://schemas.microsoft.com/office/drawing/2014/main" id="{FBC87326-8BE7-D7C3-3295-4968090C6BD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144463"/>
          </a:xfrm>
        </p:spPr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  <p:sp>
        <p:nvSpPr>
          <p:cNvPr id="9" name="Textfeld 13">
            <a:extLst>
              <a:ext uri="{FF2B5EF4-FFF2-40B4-BE49-F238E27FC236}">
                <a16:creationId xmlns:a16="http://schemas.microsoft.com/office/drawing/2014/main" id="{3FD6F9DC-4ECB-48F5-DB55-C8D1B72778F2}"/>
              </a:ext>
            </a:extLst>
          </p:cNvPr>
          <p:cNvSpPr txBox="1"/>
          <p:nvPr/>
        </p:nvSpPr>
        <p:spPr bwMode="auto">
          <a:xfrm>
            <a:off x="711201" y="2627996"/>
            <a:ext cx="1418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Intermediaries</a:t>
            </a:r>
          </a:p>
        </p:txBody>
      </p:sp>
    </p:spTree>
    <p:extLst>
      <p:ext uri="{BB962C8B-B14F-4D97-AF65-F5344CB8AC3E}">
        <p14:creationId xmlns:p14="http://schemas.microsoft.com/office/powerpoint/2010/main" val="329610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35E60-BD3F-04ED-3105-A8A8B0D7B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0EE2-6786-8AFF-6363-BC808441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err="1"/>
              <a:t>Stablecoin</a:t>
            </a:r>
            <a:r>
              <a:rPr lang="de-CH" noProof="0"/>
              <a:t> Scheme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2562C0-8DB7-C981-356B-4F170B873B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noProof="0"/>
              <a:t>A Simple </a:t>
            </a:r>
            <a:r>
              <a:rPr lang="de-CH"/>
              <a:t>S</a:t>
            </a:r>
            <a:r>
              <a:rPr lang="de-CH" noProof="0" err="1"/>
              <a:t>olution</a:t>
            </a:r>
            <a:endParaRPr lang="de-CH" noProof="0"/>
          </a:p>
          <a:p>
            <a:endParaRPr lang="de-CH" noProof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B60A7BD3-5AFE-DD58-113A-A3C457F2A9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3"/>
            <a:ext cx="8793162" cy="317820"/>
          </a:xfrm>
        </p:spPr>
        <p:txBody>
          <a:bodyPr/>
          <a:lstStyle/>
          <a:p>
            <a:pPr marL="0" indent="0">
              <a:buNone/>
            </a:pPr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4F4C125E-580B-09DF-58CB-3034483F517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B570F-7DED-4A40-B7B8-566D328121C4}" type="datetime1">
              <a:rPr lang="de-CH" smtClean="0"/>
              <a:t>15.07.2025</a:t>
            </a:fld>
            <a:endParaRPr lang="de-CH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C916D703-2A0A-D221-B69B-AAD41285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313C2A97-3D02-E5BE-20F4-327AC8C853E1}"/>
              </a:ext>
            </a:extLst>
          </p:cNvPr>
          <p:cNvSpPr txBox="1"/>
          <p:nvPr/>
        </p:nvSpPr>
        <p:spPr bwMode="auto">
          <a:xfrm>
            <a:off x="863853" y="4725725"/>
            <a:ext cx="12654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Transaction</a:t>
            </a:r>
            <a:r>
              <a:rPr lang="de-CH" sz="140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28" name="Textfeld 31">
            <a:extLst>
              <a:ext uri="{FF2B5EF4-FFF2-40B4-BE49-F238E27FC236}">
                <a16:creationId xmlns:a16="http://schemas.microsoft.com/office/drawing/2014/main" id="{D97518EE-98E8-6FE3-1FBE-240B2DF18269}"/>
              </a:ext>
            </a:extLst>
          </p:cNvPr>
          <p:cNvSpPr txBox="1"/>
          <p:nvPr/>
        </p:nvSpPr>
        <p:spPr bwMode="auto">
          <a:xfrm>
            <a:off x="2417366" y="4480095"/>
            <a:ext cx="2181600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Customer X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32" name="Gerade Verbindung mit Pfeil 37">
            <a:extLst>
              <a:ext uri="{FF2B5EF4-FFF2-40B4-BE49-F238E27FC236}">
                <a16:creationId xmlns:a16="http://schemas.microsoft.com/office/drawing/2014/main" id="{44231960-4AF8-C59A-4AE6-CBF938FD9B74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>
            <a:off x="4598966" y="4933695"/>
            <a:ext cx="3139387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feld 31">
            <a:extLst>
              <a:ext uri="{FF2B5EF4-FFF2-40B4-BE49-F238E27FC236}">
                <a16:creationId xmlns:a16="http://schemas.microsoft.com/office/drawing/2014/main" id="{8CD78577-765C-EDB4-DA62-E8D21B2096D8}"/>
              </a:ext>
            </a:extLst>
          </p:cNvPr>
          <p:cNvSpPr txBox="1"/>
          <p:nvPr/>
        </p:nvSpPr>
        <p:spPr bwMode="auto">
          <a:xfrm>
            <a:off x="7738353" y="4480095"/>
            <a:ext cx="2182197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 sz="160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CH"/>
              <a:t>Shop </a:t>
            </a:r>
            <a:br>
              <a:rPr lang="de-CH"/>
            </a:br>
            <a:r>
              <a:rPr lang="de-CH"/>
              <a:t>(«Merchant»)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3C79582-44B9-387C-C058-4AE7CF4DA6FB}"/>
              </a:ext>
            </a:extLst>
          </p:cNvPr>
          <p:cNvSpPr txBox="1"/>
          <p:nvPr/>
        </p:nvSpPr>
        <p:spPr bwMode="auto">
          <a:xfrm>
            <a:off x="4956375" y="4537618"/>
            <a:ext cx="28754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Customer X: Send </a:t>
            </a:r>
            <a:r>
              <a:rPr lang="de-CH" sz="1600"/>
              <a:t>EUR-S 10</a:t>
            </a:r>
            <a:endParaRPr lang="de-CH" sz="1600" noProof="0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F1C04F44-9DED-9BDF-687C-BC017A239663}"/>
              </a:ext>
            </a:extLst>
          </p:cNvPr>
          <p:cNvSpPr>
            <a:spLocks noChangeAspect="1"/>
          </p:cNvSpPr>
          <p:nvPr/>
        </p:nvSpPr>
        <p:spPr>
          <a:xfrm>
            <a:off x="4692409" y="4597445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1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71FC3FC4-8512-E396-4EEF-3F7378692780}"/>
              </a:ext>
            </a:extLst>
          </p:cNvPr>
          <p:cNvSpPr>
            <a:spLocks noChangeAspect="1"/>
          </p:cNvSpPr>
          <p:nvPr/>
        </p:nvSpPr>
        <p:spPr>
          <a:xfrm>
            <a:off x="2429398" y="4190719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05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DDA6CF-3E29-5617-44A0-847687D75BA9}"/>
              </a:ext>
            </a:extLst>
          </p:cNvPr>
          <p:cNvSpPr txBox="1"/>
          <p:nvPr/>
        </p:nvSpPr>
        <p:spPr bwMode="auto">
          <a:xfrm>
            <a:off x="2672040" y="4141541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Wallet: - EUR-S 10</a:t>
            </a:r>
            <a:endParaRPr lang="de-CH" sz="1600" noProof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09CD73F-0017-5CFD-2F51-447B500C3BE8}"/>
              </a:ext>
            </a:extLst>
          </p:cNvPr>
          <p:cNvSpPr txBox="1"/>
          <p:nvPr/>
        </p:nvSpPr>
        <p:spPr bwMode="auto">
          <a:xfrm>
            <a:off x="7993625" y="4154956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Wallet: - EUR-S 10</a:t>
            </a:r>
            <a:endParaRPr lang="de-CH" sz="1600" noProof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0024E6F-5DBD-4F05-3660-550EFF70B5C6}"/>
              </a:ext>
            </a:extLst>
          </p:cNvPr>
          <p:cNvSpPr txBox="1"/>
          <p:nvPr/>
        </p:nvSpPr>
        <p:spPr bwMode="auto">
          <a:xfrm>
            <a:off x="5637351" y="5075110"/>
            <a:ext cx="10626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EUR-S </a:t>
            </a:r>
            <a:r>
              <a:rPr lang="de-CH" sz="1600" noProof="0"/>
              <a:t>10</a:t>
            </a:r>
          </a:p>
        </p:txBody>
      </p:sp>
      <p:cxnSp>
        <p:nvCxnSpPr>
          <p:cNvPr id="15" name="Gerade Verbindung mit Pfeil 37">
            <a:extLst>
              <a:ext uri="{FF2B5EF4-FFF2-40B4-BE49-F238E27FC236}">
                <a16:creationId xmlns:a16="http://schemas.microsoft.com/office/drawing/2014/main" id="{1F22FFA5-1D4C-5780-C71B-88000B7B2AFC}"/>
              </a:ext>
            </a:extLst>
          </p:cNvPr>
          <p:cNvCxnSpPr>
            <a:cxnSpLocks/>
          </p:cNvCxnSpPr>
          <p:nvPr/>
        </p:nvCxnSpPr>
        <p:spPr bwMode="auto">
          <a:xfrm>
            <a:off x="4598966" y="5051046"/>
            <a:ext cx="3139387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Oval 10">
            <a:extLst>
              <a:ext uri="{FF2B5EF4-FFF2-40B4-BE49-F238E27FC236}">
                <a16:creationId xmlns:a16="http://schemas.microsoft.com/office/drawing/2014/main" id="{FDB7EBCD-CAA9-777E-27FD-81093D76AEF2}"/>
              </a:ext>
            </a:extLst>
          </p:cNvPr>
          <p:cNvSpPr>
            <a:spLocks noChangeAspect="1"/>
          </p:cNvSpPr>
          <p:nvPr/>
        </p:nvSpPr>
        <p:spPr>
          <a:xfrm>
            <a:off x="5418451" y="5142103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05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F6CD3C29-4C1A-50E7-A226-78232556D0F2}"/>
              </a:ext>
            </a:extLst>
          </p:cNvPr>
          <p:cNvSpPr>
            <a:spLocks noChangeAspect="1"/>
          </p:cNvSpPr>
          <p:nvPr/>
        </p:nvSpPr>
        <p:spPr>
          <a:xfrm>
            <a:off x="7798788" y="4204571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05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Footer Placeholder 37">
            <a:extLst>
              <a:ext uri="{FF2B5EF4-FFF2-40B4-BE49-F238E27FC236}">
                <a16:creationId xmlns:a16="http://schemas.microsoft.com/office/drawing/2014/main" id="{89CEC1E7-BB18-80AC-2A8A-C765A09E43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144463"/>
          </a:xfrm>
        </p:spPr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280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C87FD-6405-4A1C-35FD-990173D4A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A046-0EAF-DF97-B36E-0EC44C85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err="1"/>
              <a:t>Vis</a:t>
            </a:r>
            <a:r>
              <a:rPr lang="de-CH"/>
              <a:t>a / Mastercard Scheme III</a:t>
            </a:r>
            <a:endParaRPr lang="de-CH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104590-EEBE-E571-3F81-F42CAA6B7B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noProof="0"/>
              <a:t>Why is it so </a:t>
            </a:r>
            <a:r>
              <a:rPr lang="de-CH"/>
              <a:t>C</a:t>
            </a:r>
            <a:r>
              <a:rPr lang="de-CH" noProof="0" err="1"/>
              <a:t>omplicated</a:t>
            </a:r>
            <a:r>
              <a:rPr lang="de-CH" noProof="0"/>
              <a:t>?</a:t>
            </a:r>
          </a:p>
          <a:p>
            <a:endParaRPr lang="de-CH" noProof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0C1AAF35-BEBF-420E-3E2D-BBDFE6609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3"/>
            <a:ext cx="8793162" cy="317820"/>
          </a:xfrm>
        </p:spPr>
        <p:txBody>
          <a:bodyPr/>
          <a:lstStyle/>
          <a:p>
            <a:pPr marL="0" indent="0">
              <a:buNone/>
            </a:pPr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EE18B6FE-95FD-C2CC-AF81-3196599D7D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B570F-7DED-4A40-B7B8-566D328121C4}" type="datetime1">
              <a:rPr lang="de-CH" smtClean="0"/>
              <a:t>15.07.2025</a:t>
            </a:fld>
            <a:endParaRPr lang="de-CH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63142972-9EF7-1667-3DD7-959F013EF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17" name="Textfeld 31">
            <a:extLst>
              <a:ext uri="{FF2B5EF4-FFF2-40B4-BE49-F238E27FC236}">
                <a16:creationId xmlns:a16="http://schemas.microsoft.com/office/drawing/2014/main" id="{0901E7A6-6E15-17C2-E487-C3EF7F0503E5}"/>
              </a:ext>
            </a:extLst>
          </p:cNvPr>
          <p:cNvSpPr txBox="1"/>
          <p:nvPr/>
        </p:nvSpPr>
        <p:spPr bwMode="auto">
          <a:xfrm>
            <a:off x="2417365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Customer’s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(«Issuer»)</a:t>
            </a:r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B1A9F374-1BA7-8244-8897-69B86F230CB3}"/>
              </a:ext>
            </a:extLst>
          </p:cNvPr>
          <p:cNvSpPr txBox="1"/>
          <p:nvPr/>
        </p:nvSpPr>
        <p:spPr bwMode="auto">
          <a:xfrm>
            <a:off x="863853" y="4725725"/>
            <a:ext cx="12654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Transaction </a:t>
            </a:r>
          </a:p>
        </p:txBody>
      </p:sp>
      <p:sp>
        <p:nvSpPr>
          <p:cNvPr id="28" name="Textfeld 31">
            <a:extLst>
              <a:ext uri="{FF2B5EF4-FFF2-40B4-BE49-F238E27FC236}">
                <a16:creationId xmlns:a16="http://schemas.microsoft.com/office/drawing/2014/main" id="{7022E427-3C06-12C1-9F33-7DEA28C0BFB3}"/>
              </a:ext>
            </a:extLst>
          </p:cNvPr>
          <p:cNvSpPr txBox="1"/>
          <p:nvPr/>
        </p:nvSpPr>
        <p:spPr bwMode="auto">
          <a:xfrm>
            <a:off x="2417366" y="4480095"/>
            <a:ext cx="2181600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Customer X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32" name="Gerade Verbindung mit Pfeil 37">
            <a:extLst>
              <a:ext uri="{FF2B5EF4-FFF2-40B4-BE49-F238E27FC236}">
                <a16:creationId xmlns:a16="http://schemas.microsoft.com/office/drawing/2014/main" id="{B5ADF1ED-3FD9-11BE-63D4-579FE0661A25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>
            <a:off x="4598966" y="4933695"/>
            <a:ext cx="3139387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feld 31">
            <a:extLst>
              <a:ext uri="{FF2B5EF4-FFF2-40B4-BE49-F238E27FC236}">
                <a16:creationId xmlns:a16="http://schemas.microsoft.com/office/drawing/2014/main" id="{411FF338-ADF9-7008-1774-EE39E7D1CC4D}"/>
              </a:ext>
            </a:extLst>
          </p:cNvPr>
          <p:cNvSpPr txBox="1"/>
          <p:nvPr/>
        </p:nvSpPr>
        <p:spPr bwMode="auto">
          <a:xfrm>
            <a:off x="7738353" y="4480095"/>
            <a:ext cx="2182197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 sz="160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CH"/>
              <a:t>Shop </a:t>
            </a:r>
            <a:br>
              <a:rPr lang="de-CH"/>
            </a:br>
            <a:r>
              <a:rPr lang="de-CH"/>
              <a:t>(«Merchant»)</a:t>
            </a:r>
          </a:p>
        </p:txBody>
      </p:sp>
      <p:sp>
        <p:nvSpPr>
          <p:cNvPr id="10" name="Textfeld 31">
            <a:extLst>
              <a:ext uri="{FF2B5EF4-FFF2-40B4-BE49-F238E27FC236}">
                <a16:creationId xmlns:a16="http://schemas.microsoft.com/office/drawing/2014/main" id="{91FAC70B-88AC-7564-DD65-347500FE80E7}"/>
              </a:ext>
            </a:extLst>
          </p:cNvPr>
          <p:cNvSpPr txBox="1"/>
          <p:nvPr/>
        </p:nvSpPr>
        <p:spPr bwMode="auto">
          <a:xfrm>
            <a:off x="7738353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Shop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(«Acquirer»)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D9F0354-E287-9DDF-D02E-1BCDD790CB16}"/>
              </a:ext>
            </a:extLst>
          </p:cNvPr>
          <p:cNvSpPr txBox="1"/>
          <p:nvPr/>
        </p:nvSpPr>
        <p:spPr bwMode="auto">
          <a:xfrm>
            <a:off x="5077859" y="4248672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Customer X: I </a:t>
            </a:r>
            <a:r>
              <a:rPr lang="de-CH" sz="1600" noProof="0" err="1"/>
              <a:t>want</a:t>
            </a:r>
            <a:r>
              <a:rPr lang="de-CH" sz="1600" noProof="0"/>
              <a:t> </a:t>
            </a:r>
            <a:r>
              <a:rPr lang="de-CH" sz="1600" noProof="0" err="1"/>
              <a:t>to</a:t>
            </a:r>
            <a:r>
              <a:rPr lang="de-CH" sz="1600" noProof="0"/>
              <a:t> </a:t>
            </a:r>
            <a:r>
              <a:rPr lang="de-CH" sz="1600" noProof="0" err="1"/>
              <a:t>pay</a:t>
            </a:r>
            <a:r>
              <a:rPr lang="de-CH" sz="1600" noProof="0"/>
              <a:t> EUR 10</a:t>
            </a:r>
            <a:r>
              <a:rPr lang="de-CH" sz="1600"/>
              <a:t> </a:t>
            </a:r>
            <a:endParaRPr lang="de-CH" sz="1600" noProof="0"/>
          </a:p>
        </p:txBody>
      </p:sp>
      <p:cxnSp>
        <p:nvCxnSpPr>
          <p:cNvPr id="39" name="Gerade Verbindung mit Pfeil 37">
            <a:extLst>
              <a:ext uri="{FF2B5EF4-FFF2-40B4-BE49-F238E27FC236}">
                <a16:creationId xmlns:a16="http://schemas.microsoft.com/office/drawing/2014/main" id="{FD4A505B-16CF-C153-2807-C3CD107099EB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 flipV="1">
            <a:off x="8829452" y="3165946"/>
            <a:ext cx="0" cy="900639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Gerade Verbindung mit Pfeil 37">
            <a:extLst>
              <a:ext uri="{FF2B5EF4-FFF2-40B4-BE49-F238E27FC236}">
                <a16:creationId xmlns:a16="http://schemas.microsoft.com/office/drawing/2014/main" id="{5A32197A-A5DC-2D91-6C42-E62327AF7AB9}"/>
              </a:ext>
            </a:extLst>
          </p:cNvPr>
          <p:cNvCxnSpPr>
            <a:cxnSpLocks/>
            <a:stCxn id="10" idx="1"/>
            <a:endCxn id="17" idx="3"/>
          </p:cNvCxnSpPr>
          <p:nvPr/>
        </p:nvCxnSpPr>
        <p:spPr bwMode="auto">
          <a:xfrm flipH="1">
            <a:off x="4599562" y="2712688"/>
            <a:ext cx="3138791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3DCDE557-6F47-8EBE-B74D-9A4BC98DC968}"/>
              </a:ext>
            </a:extLst>
          </p:cNvPr>
          <p:cNvSpPr txBox="1"/>
          <p:nvPr/>
        </p:nvSpPr>
        <p:spPr bwMode="auto">
          <a:xfrm>
            <a:off x="9118972" y="3481810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 err="1"/>
              <a:t>Msg</a:t>
            </a:r>
            <a:r>
              <a:rPr lang="de-CH" sz="1600" noProof="0"/>
              <a:t>: EUR 10 </a:t>
            </a:r>
            <a:r>
              <a:rPr lang="de-CH" sz="1600" noProof="0" err="1"/>
              <a:t>from</a:t>
            </a:r>
            <a:r>
              <a:rPr lang="de-CH" sz="1600" noProof="0"/>
              <a:t> </a:t>
            </a:r>
            <a:r>
              <a:rPr lang="de-CH" sz="1600" noProof="0" err="1"/>
              <a:t>Cu</a:t>
            </a:r>
            <a:r>
              <a:rPr lang="de-CH" sz="1600" err="1"/>
              <a:t>stomer</a:t>
            </a:r>
            <a:r>
              <a:rPr lang="de-CH" sz="1600"/>
              <a:t> X</a:t>
            </a:r>
            <a:endParaRPr lang="de-CH" sz="1600" noProof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1CB7169-F549-1454-F0F0-CA1ACDD3E841}"/>
              </a:ext>
            </a:extLst>
          </p:cNvPr>
          <p:cNvSpPr txBox="1"/>
          <p:nvPr/>
        </p:nvSpPr>
        <p:spPr bwMode="auto">
          <a:xfrm>
            <a:off x="5268123" y="2066356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 err="1"/>
              <a:t>Msg</a:t>
            </a:r>
            <a:r>
              <a:rPr lang="de-CH" sz="1600" noProof="0"/>
              <a:t>: EUR 10 </a:t>
            </a:r>
            <a:r>
              <a:rPr lang="de-CH" sz="1600" noProof="0" err="1"/>
              <a:t>from</a:t>
            </a:r>
            <a:r>
              <a:rPr lang="de-CH" sz="1600" noProof="0"/>
              <a:t> </a:t>
            </a:r>
            <a:r>
              <a:rPr lang="de-CH" sz="1600" noProof="0" err="1"/>
              <a:t>Cu</a:t>
            </a:r>
            <a:r>
              <a:rPr lang="de-CH" sz="1600" err="1"/>
              <a:t>stomer</a:t>
            </a:r>
            <a:r>
              <a:rPr lang="de-CH" sz="1600"/>
              <a:t> X</a:t>
            </a:r>
            <a:endParaRPr lang="de-CH" sz="1600" noProof="0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8B0BBB50-CD43-9314-A3D3-605A8A66A695}"/>
              </a:ext>
            </a:extLst>
          </p:cNvPr>
          <p:cNvSpPr>
            <a:spLocks noChangeAspect="1"/>
          </p:cNvSpPr>
          <p:nvPr/>
        </p:nvSpPr>
        <p:spPr>
          <a:xfrm>
            <a:off x="4844341" y="4431609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1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3F8806B4-3C87-DF48-C310-A8DE7A24FCF3}"/>
              </a:ext>
            </a:extLst>
          </p:cNvPr>
          <p:cNvSpPr>
            <a:spLocks noChangeAspect="1"/>
          </p:cNvSpPr>
          <p:nvPr/>
        </p:nvSpPr>
        <p:spPr>
          <a:xfrm>
            <a:off x="8911427" y="3664747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2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CC83CD46-6EFE-960B-359E-E0576CA864C4}"/>
              </a:ext>
            </a:extLst>
          </p:cNvPr>
          <p:cNvSpPr>
            <a:spLocks noChangeAspect="1"/>
          </p:cNvSpPr>
          <p:nvPr/>
        </p:nvSpPr>
        <p:spPr>
          <a:xfrm>
            <a:off x="5014379" y="2262668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3</a:t>
            </a:r>
            <a:endParaRPr lang="en-CA" sz="1050" b="1">
              <a:solidFill>
                <a:schemeClr val="bg1"/>
              </a:solidFill>
            </a:endParaRPr>
          </a:p>
        </p:txBody>
      </p:sp>
      <p:cxnSp>
        <p:nvCxnSpPr>
          <p:cNvPr id="8" name="Gerade Verbindung mit Pfeil 37">
            <a:extLst>
              <a:ext uri="{FF2B5EF4-FFF2-40B4-BE49-F238E27FC236}">
                <a16:creationId xmlns:a16="http://schemas.microsoft.com/office/drawing/2014/main" id="{97F3D5AE-6229-E811-E3AE-EA780AB18C97}"/>
              </a:ext>
            </a:extLst>
          </p:cNvPr>
          <p:cNvCxnSpPr>
            <a:cxnSpLocks/>
          </p:cNvCxnSpPr>
          <p:nvPr/>
        </p:nvCxnSpPr>
        <p:spPr bwMode="auto">
          <a:xfrm>
            <a:off x="4626489" y="2818360"/>
            <a:ext cx="3084340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10">
            <a:extLst>
              <a:ext uri="{FF2B5EF4-FFF2-40B4-BE49-F238E27FC236}">
                <a16:creationId xmlns:a16="http://schemas.microsoft.com/office/drawing/2014/main" id="{E81E23EA-6A8C-ADEF-3B55-08DEEF017164}"/>
              </a:ext>
            </a:extLst>
          </p:cNvPr>
          <p:cNvSpPr>
            <a:spLocks noChangeAspect="1"/>
          </p:cNvSpPr>
          <p:nvPr/>
        </p:nvSpPr>
        <p:spPr>
          <a:xfrm>
            <a:off x="5014379" y="2972105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05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30232FB-7238-75CA-AFF1-E39580D15A2B}"/>
              </a:ext>
            </a:extLst>
          </p:cNvPr>
          <p:cNvSpPr txBox="1"/>
          <p:nvPr/>
        </p:nvSpPr>
        <p:spPr bwMode="auto">
          <a:xfrm>
            <a:off x="5268123" y="2918609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EUR 10</a:t>
            </a:r>
            <a:endParaRPr lang="de-CH" sz="1600" noProof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7F36C7A-1387-DA2F-0BC2-FBC418DBA84E}"/>
              </a:ext>
            </a:extLst>
          </p:cNvPr>
          <p:cNvSpPr txBox="1"/>
          <p:nvPr/>
        </p:nvSpPr>
        <p:spPr bwMode="auto">
          <a:xfrm>
            <a:off x="7855088" y="3595320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EUR 10</a:t>
            </a:r>
            <a:endParaRPr lang="de-CH" sz="1600" noProof="0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7F503C39-3D53-8005-D6F3-BED0ED639978}"/>
              </a:ext>
            </a:extLst>
          </p:cNvPr>
          <p:cNvSpPr>
            <a:spLocks noChangeAspect="1"/>
          </p:cNvSpPr>
          <p:nvPr/>
        </p:nvSpPr>
        <p:spPr>
          <a:xfrm>
            <a:off x="7616733" y="3659319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6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C7EDCAE-1E5B-EB46-148A-43BFBC6CBD5D}"/>
              </a:ext>
            </a:extLst>
          </p:cNvPr>
          <p:cNvSpPr txBox="1"/>
          <p:nvPr/>
        </p:nvSpPr>
        <p:spPr bwMode="auto">
          <a:xfrm>
            <a:off x="2672040" y="4141541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- EUR 10</a:t>
            </a:r>
            <a:endParaRPr lang="de-CH" sz="1600" noProof="0"/>
          </a:p>
        </p:txBody>
      </p:sp>
      <p:sp>
        <p:nvSpPr>
          <p:cNvPr id="19" name="Oval 10">
            <a:extLst>
              <a:ext uri="{FF2B5EF4-FFF2-40B4-BE49-F238E27FC236}">
                <a16:creationId xmlns:a16="http://schemas.microsoft.com/office/drawing/2014/main" id="{CC7E406F-01CD-2569-63A6-8E95A650E85D}"/>
              </a:ext>
            </a:extLst>
          </p:cNvPr>
          <p:cNvSpPr>
            <a:spLocks noChangeAspect="1"/>
          </p:cNvSpPr>
          <p:nvPr/>
        </p:nvSpPr>
        <p:spPr>
          <a:xfrm>
            <a:off x="2426664" y="4198120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05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F805E5B-04BA-45AC-571A-16E81D34EBCC}"/>
              </a:ext>
            </a:extLst>
          </p:cNvPr>
          <p:cNvSpPr txBox="1"/>
          <p:nvPr/>
        </p:nvSpPr>
        <p:spPr bwMode="auto">
          <a:xfrm>
            <a:off x="7872361" y="4141541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+ EUR 10</a:t>
            </a:r>
            <a:endParaRPr lang="de-CH" sz="1600" noProof="0"/>
          </a:p>
        </p:txBody>
      </p:sp>
      <p:cxnSp>
        <p:nvCxnSpPr>
          <p:cNvPr id="23" name="Gerade Verbindung mit Pfeil 37">
            <a:extLst>
              <a:ext uri="{FF2B5EF4-FFF2-40B4-BE49-F238E27FC236}">
                <a16:creationId xmlns:a16="http://schemas.microsoft.com/office/drawing/2014/main" id="{9B5EB769-4638-F7E0-66CF-DF00FC51F2AB}"/>
              </a:ext>
            </a:extLst>
          </p:cNvPr>
          <p:cNvCxnSpPr>
            <a:cxnSpLocks/>
          </p:cNvCxnSpPr>
          <p:nvPr/>
        </p:nvCxnSpPr>
        <p:spPr bwMode="auto">
          <a:xfrm flipV="1">
            <a:off x="8681063" y="3191005"/>
            <a:ext cx="0" cy="900639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4" name="Gerade Verbindung mit Pfeil 37">
            <a:extLst>
              <a:ext uri="{FF2B5EF4-FFF2-40B4-BE49-F238E27FC236}">
                <a16:creationId xmlns:a16="http://schemas.microsoft.com/office/drawing/2014/main" id="{97805EEE-74C8-F860-9CB3-04DBB79255A5}"/>
              </a:ext>
            </a:extLst>
          </p:cNvPr>
          <p:cNvCxnSpPr>
            <a:cxnSpLocks/>
          </p:cNvCxnSpPr>
          <p:nvPr/>
        </p:nvCxnSpPr>
        <p:spPr bwMode="auto">
          <a:xfrm flipV="1">
            <a:off x="3483420" y="3171845"/>
            <a:ext cx="0" cy="900639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DA5D1A57-742B-38FE-20BD-6537674D8037}"/>
              </a:ext>
            </a:extLst>
          </p:cNvPr>
          <p:cNvSpPr/>
          <p:nvPr/>
        </p:nvSpPr>
        <p:spPr>
          <a:xfrm>
            <a:off x="6003758" y="357188"/>
            <a:ext cx="3007895" cy="1501502"/>
          </a:xfrm>
          <a:prstGeom prst="wedgeRoundRectCallout">
            <a:avLst>
              <a:gd name="adj1" fmla="val 37822"/>
              <a:gd name="adj2" fmla="val 9465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defRPr/>
            </a:pPr>
            <a:r>
              <a:rPr kumimoji="0" lang="de-CH" sz="1600" b="1" i="0" u="none" strike="noStrike" kern="0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Why</a:t>
            </a:r>
            <a:r>
              <a:rPr kumimoji="0" lang="de-CH" sz="16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 Acquirer? 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</a:br>
            <a:r>
              <a:rPr lang="de-CH" sz="1600">
                <a:solidFill>
                  <a:schemeClr val="bg1"/>
                </a:solidFill>
              </a:rPr>
              <a:t>Because it is not efficient if a merchant enters into an agreement with each bank in the world.</a:t>
            </a:r>
            <a:endParaRPr lang="de-CH" sz="1200">
              <a:solidFill>
                <a:schemeClr val="tx1"/>
              </a:solidFill>
            </a:endParaRPr>
          </a:p>
        </p:txBody>
      </p:sp>
      <p:sp>
        <p:nvSpPr>
          <p:cNvPr id="11" name="Footer Placeholder 37">
            <a:extLst>
              <a:ext uri="{FF2B5EF4-FFF2-40B4-BE49-F238E27FC236}">
                <a16:creationId xmlns:a16="http://schemas.microsoft.com/office/drawing/2014/main" id="{17987881-5C96-EC8A-3AFC-EC2875912DC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144463"/>
          </a:xfrm>
        </p:spPr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  <p:sp>
        <p:nvSpPr>
          <p:cNvPr id="15" name="Textfeld 13">
            <a:extLst>
              <a:ext uri="{FF2B5EF4-FFF2-40B4-BE49-F238E27FC236}">
                <a16:creationId xmlns:a16="http://schemas.microsoft.com/office/drawing/2014/main" id="{5FED34EE-3C38-EA87-9D66-7AFD7C96FA21}"/>
              </a:ext>
            </a:extLst>
          </p:cNvPr>
          <p:cNvSpPr txBox="1"/>
          <p:nvPr/>
        </p:nvSpPr>
        <p:spPr bwMode="auto">
          <a:xfrm>
            <a:off x="711201" y="2627996"/>
            <a:ext cx="1418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Intermediaries</a:t>
            </a:r>
          </a:p>
        </p:txBody>
      </p:sp>
    </p:spTree>
    <p:extLst>
      <p:ext uri="{BB962C8B-B14F-4D97-AF65-F5344CB8AC3E}">
        <p14:creationId xmlns:p14="http://schemas.microsoft.com/office/powerpoint/2010/main" val="385919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2B612-2E46-7CA7-7408-EDCD61B91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FAE1-91AB-4AF6-340F-4EDE57AB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err="1"/>
              <a:t>Vis</a:t>
            </a:r>
            <a:r>
              <a:rPr lang="de-CH"/>
              <a:t>a / Mastercard Scheme IV</a:t>
            </a:r>
            <a:endParaRPr lang="de-CH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F38ED9-FA9B-94B7-0260-3A200920B9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noProof="0" err="1"/>
              <a:t>Why</a:t>
            </a:r>
            <a:r>
              <a:rPr lang="de-CH" noProof="0"/>
              <a:t> is it so </a:t>
            </a:r>
            <a:r>
              <a:rPr lang="de-CH"/>
              <a:t>C</a:t>
            </a:r>
            <a:r>
              <a:rPr lang="de-CH" noProof="0" err="1"/>
              <a:t>omplicated</a:t>
            </a:r>
            <a:r>
              <a:rPr lang="de-CH"/>
              <a:t>?</a:t>
            </a:r>
            <a:endParaRPr lang="de-CH" noProof="0"/>
          </a:p>
          <a:p>
            <a:endParaRPr lang="de-CH" noProof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9DB01422-691C-20D9-8289-7D14185E2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3"/>
            <a:ext cx="8793162" cy="317820"/>
          </a:xfrm>
        </p:spPr>
        <p:txBody>
          <a:bodyPr/>
          <a:lstStyle/>
          <a:p>
            <a:pPr marL="0" indent="0">
              <a:buNone/>
            </a:pPr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CA0BB015-F9F8-2F58-4439-6F6E8B3D67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B570F-7DED-4A40-B7B8-566D328121C4}" type="datetime1">
              <a:rPr lang="de-CH" smtClean="0"/>
              <a:t>15.07.2025</a:t>
            </a:fld>
            <a:endParaRPr lang="de-CH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7C2E7DEC-4C07-9E02-4C49-109042F86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17" name="Textfeld 31">
            <a:extLst>
              <a:ext uri="{FF2B5EF4-FFF2-40B4-BE49-F238E27FC236}">
                <a16:creationId xmlns:a16="http://schemas.microsoft.com/office/drawing/2014/main" id="{B8CB7EF8-04F8-BD73-C95E-30E8986218C8}"/>
              </a:ext>
            </a:extLst>
          </p:cNvPr>
          <p:cNvSpPr txBox="1"/>
          <p:nvPr/>
        </p:nvSpPr>
        <p:spPr bwMode="auto">
          <a:xfrm>
            <a:off x="2417365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Customer’s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(«Issuer»)</a:t>
            </a:r>
          </a:p>
        </p:txBody>
      </p:sp>
      <p:sp>
        <p:nvSpPr>
          <p:cNvPr id="25" name="Textfeld 13">
            <a:extLst>
              <a:ext uri="{FF2B5EF4-FFF2-40B4-BE49-F238E27FC236}">
                <a16:creationId xmlns:a16="http://schemas.microsoft.com/office/drawing/2014/main" id="{F67B0496-CC3E-910F-5168-615824EA8700}"/>
              </a:ext>
            </a:extLst>
          </p:cNvPr>
          <p:cNvSpPr txBox="1"/>
          <p:nvPr/>
        </p:nvSpPr>
        <p:spPr bwMode="auto">
          <a:xfrm>
            <a:off x="863853" y="2602916"/>
            <a:ext cx="12654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400">
                <a:solidFill>
                  <a:srgbClr val="000000"/>
                </a:solidFill>
                <a:cs typeface="Arial" charset="0"/>
              </a:rPr>
              <a:t>Intermediaries</a:t>
            </a:r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563F470B-EC00-5B99-377B-B40E2FD94396}"/>
              </a:ext>
            </a:extLst>
          </p:cNvPr>
          <p:cNvSpPr txBox="1"/>
          <p:nvPr/>
        </p:nvSpPr>
        <p:spPr bwMode="auto">
          <a:xfrm>
            <a:off x="863853" y="4725725"/>
            <a:ext cx="12654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Transaction </a:t>
            </a:r>
          </a:p>
        </p:txBody>
      </p:sp>
      <p:sp>
        <p:nvSpPr>
          <p:cNvPr id="28" name="Textfeld 31">
            <a:extLst>
              <a:ext uri="{FF2B5EF4-FFF2-40B4-BE49-F238E27FC236}">
                <a16:creationId xmlns:a16="http://schemas.microsoft.com/office/drawing/2014/main" id="{107D9F62-25FE-A921-B605-83C4EF0A9259}"/>
              </a:ext>
            </a:extLst>
          </p:cNvPr>
          <p:cNvSpPr txBox="1"/>
          <p:nvPr/>
        </p:nvSpPr>
        <p:spPr bwMode="auto">
          <a:xfrm>
            <a:off x="2417366" y="4480095"/>
            <a:ext cx="2181600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Customer X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32" name="Gerade Verbindung mit Pfeil 37">
            <a:extLst>
              <a:ext uri="{FF2B5EF4-FFF2-40B4-BE49-F238E27FC236}">
                <a16:creationId xmlns:a16="http://schemas.microsoft.com/office/drawing/2014/main" id="{EC5D238B-32E1-3B91-2756-679EF42DB3A8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>
            <a:off x="4598966" y="4933695"/>
            <a:ext cx="3139387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feld 31">
            <a:extLst>
              <a:ext uri="{FF2B5EF4-FFF2-40B4-BE49-F238E27FC236}">
                <a16:creationId xmlns:a16="http://schemas.microsoft.com/office/drawing/2014/main" id="{B6C235F0-9C09-2D9B-06AF-D87F8222D8C9}"/>
              </a:ext>
            </a:extLst>
          </p:cNvPr>
          <p:cNvSpPr txBox="1"/>
          <p:nvPr/>
        </p:nvSpPr>
        <p:spPr bwMode="auto">
          <a:xfrm>
            <a:off x="7738353" y="4480095"/>
            <a:ext cx="2182197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 sz="160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CH"/>
              <a:t>Shop </a:t>
            </a:r>
            <a:br>
              <a:rPr lang="de-CH"/>
            </a:br>
            <a:r>
              <a:rPr lang="de-CH"/>
              <a:t>(«Merchant»)</a:t>
            </a:r>
          </a:p>
        </p:txBody>
      </p:sp>
      <p:sp>
        <p:nvSpPr>
          <p:cNvPr id="10" name="Textfeld 31">
            <a:extLst>
              <a:ext uri="{FF2B5EF4-FFF2-40B4-BE49-F238E27FC236}">
                <a16:creationId xmlns:a16="http://schemas.microsoft.com/office/drawing/2014/main" id="{41F95493-9E6A-14A4-3E63-54088CD24B04}"/>
              </a:ext>
            </a:extLst>
          </p:cNvPr>
          <p:cNvSpPr txBox="1"/>
          <p:nvPr/>
        </p:nvSpPr>
        <p:spPr bwMode="auto">
          <a:xfrm>
            <a:off x="7738353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Shop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(«Acquirer»)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CCD4AFA-E1C6-359C-BA94-1513A092D8DE}"/>
              </a:ext>
            </a:extLst>
          </p:cNvPr>
          <p:cNvSpPr txBox="1"/>
          <p:nvPr/>
        </p:nvSpPr>
        <p:spPr bwMode="auto">
          <a:xfrm>
            <a:off x="5077859" y="4248672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Customer X: I </a:t>
            </a:r>
            <a:r>
              <a:rPr lang="de-CH" sz="1600" noProof="0" err="1"/>
              <a:t>want</a:t>
            </a:r>
            <a:r>
              <a:rPr lang="de-CH" sz="1600" noProof="0"/>
              <a:t> </a:t>
            </a:r>
            <a:r>
              <a:rPr lang="de-CH" sz="1600" noProof="0" err="1"/>
              <a:t>to</a:t>
            </a:r>
            <a:r>
              <a:rPr lang="de-CH" sz="1600" noProof="0"/>
              <a:t> </a:t>
            </a:r>
            <a:r>
              <a:rPr lang="de-CH" sz="1600" noProof="0" err="1"/>
              <a:t>pay</a:t>
            </a:r>
            <a:r>
              <a:rPr lang="de-CH" sz="1600" noProof="0"/>
              <a:t> EUR 10</a:t>
            </a:r>
            <a:r>
              <a:rPr lang="de-CH" sz="1600"/>
              <a:t> </a:t>
            </a:r>
            <a:endParaRPr lang="de-CH" sz="1600" noProof="0"/>
          </a:p>
        </p:txBody>
      </p:sp>
      <p:cxnSp>
        <p:nvCxnSpPr>
          <p:cNvPr id="39" name="Gerade Verbindung mit Pfeil 37">
            <a:extLst>
              <a:ext uri="{FF2B5EF4-FFF2-40B4-BE49-F238E27FC236}">
                <a16:creationId xmlns:a16="http://schemas.microsoft.com/office/drawing/2014/main" id="{7938CEAE-A79C-5622-4965-B219715A0EC8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 flipV="1">
            <a:off x="8829452" y="3165946"/>
            <a:ext cx="0" cy="900639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Gerade Verbindung mit Pfeil 37">
            <a:extLst>
              <a:ext uri="{FF2B5EF4-FFF2-40B4-BE49-F238E27FC236}">
                <a16:creationId xmlns:a16="http://schemas.microsoft.com/office/drawing/2014/main" id="{856C86B4-23C9-FC03-C490-F1877C843DDE}"/>
              </a:ext>
            </a:extLst>
          </p:cNvPr>
          <p:cNvCxnSpPr>
            <a:cxnSpLocks/>
            <a:stCxn id="10" idx="1"/>
            <a:endCxn id="17" idx="3"/>
          </p:cNvCxnSpPr>
          <p:nvPr/>
        </p:nvCxnSpPr>
        <p:spPr bwMode="auto">
          <a:xfrm flipH="1">
            <a:off x="4599562" y="2712688"/>
            <a:ext cx="3138791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A2249202-5399-364C-B265-E6B7C89BD176}"/>
              </a:ext>
            </a:extLst>
          </p:cNvPr>
          <p:cNvSpPr txBox="1"/>
          <p:nvPr/>
        </p:nvSpPr>
        <p:spPr bwMode="auto">
          <a:xfrm>
            <a:off x="9118972" y="3481810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 err="1"/>
              <a:t>Msg</a:t>
            </a:r>
            <a:r>
              <a:rPr lang="de-CH" sz="1600" noProof="0"/>
              <a:t>: EUR 10 </a:t>
            </a:r>
            <a:r>
              <a:rPr lang="de-CH" sz="1600" noProof="0" err="1"/>
              <a:t>from</a:t>
            </a:r>
            <a:r>
              <a:rPr lang="de-CH" sz="1600" noProof="0"/>
              <a:t> </a:t>
            </a:r>
            <a:r>
              <a:rPr lang="de-CH" sz="1600" noProof="0" err="1"/>
              <a:t>Cu</a:t>
            </a:r>
            <a:r>
              <a:rPr lang="de-CH" sz="1600" err="1"/>
              <a:t>stomer</a:t>
            </a:r>
            <a:r>
              <a:rPr lang="de-CH" sz="1600"/>
              <a:t> X</a:t>
            </a:r>
            <a:endParaRPr lang="de-CH" sz="1600" noProof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6718DC22-784A-3D5D-FD30-4C10BC4BDC81}"/>
              </a:ext>
            </a:extLst>
          </p:cNvPr>
          <p:cNvSpPr txBox="1"/>
          <p:nvPr/>
        </p:nvSpPr>
        <p:spPr bwMode="auto">
          <a:xfrm>
            <a:off x="5268123" y="2066356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 err="1"/>
              <a:t>Msg</a:t>
            </a:r>
            <a:r>
              <a:rPr lang="de-CH" sz="1600" noProof="0"/>
              <a:t>: EUR 10 </a:t>
            </a:r>
            <a:r>
              <a:rPr lang="de-CH" sz="1600" noProof="0" err="1"/>
              <a:t>from</a:t>
            </a:r>
            <a:r>
              <a:rPr lang="de-CH" sz="1600" noProof="0"/>
              <a:t> </a:t>
            </a:r>
            <a:r>
              <a:rPr lang="de-CH" sz="1600" noProof="0" err="1"/>
              <a:t>Cu</a:t>
            </a:r>
            <a:r>
              <a:rPr lang="de-CH" sz="1600" err="1"/>
              <a:t>stomer</a:t>
            </a:r>
            <a:r>
              <a:rPr lang="de-CH" sz="1600"/>
              <a:t> X</a:t>
            </a:r>
            <a:endParaRPr lang="de-CH" sz="1600" noProof="0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55CF62FC-D6BC-FCD5-299E-E1539A839812}"/>
              </a:ext>
            </a:extLst>
          </p:cNvPr>
          <p:cNvSpPr>
            <a:spLocks noChangeAspect="1"/>
          </p:cNvSpPr>
          <p:nvPr/>
        </p:nvSpPr>
        <p:spPr>
          <a:xfrm>
            <a:off x="4844341" y="4431609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1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20252A03-DE77-B999-E84A-5CD17E96DDEF}"/>
              </a:ext>
            </a:extLst>
          </p:cNvPr>
          <p:cNvSpPr>
            <a:spLocks noChangeAspect="1"/>
          </p:cNvSpPr>
          <p:nvPr/>
        </p:nvSpPr>
        <p:spPr>
          <a:xfrm>
            <a:off x="8911427" y="3664747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2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5471B154-9404-9FEA-0660-27AEA46F4182}"/>
              </a:ext>
            </a:extLst>
          </p:cNvPr>
          <p:cNvSpPr>
            <a:spLocks noChangeAspect="1"/>
          </p:cNvSpPr>
          <p:nvPr/>
        </p:nvSpPr>
        <p:spPr>
          <a:xfrm>
            <a:off x="5014379" y="2262668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3</a:t>
            </a:r>
            <a:endParaRPr lang="en-CA" sz="1050" b="1">
              <a:solidFill>
                <a:schemeClr val="bg1"/>
              </a:solidFill>
            </a:endParaRPr>
          </a:p>
        </p:txBody>
      </p:sp>
      <p:cxnSp>
        <p:nvCxnSpPr>
          <p:cNvPr id="8" name="Gerade Verbindung mit Pfeil 37">
            <a:extLst>
              <a:ext uri="{FF2B5EF4-FFF2-40B4-BE49-F238E27FC236}">
                <a16:creationId xmlns:a16="http://schemas.microsoft.com/office/drawing/2014/main" id="{0957CFB2-C340-3359-1413-308F3C2DC9F9}"/>
              </a:ext>
            </a:extLst>
          </p:cNvPr>
          <p:cNvCxnSpPr>
            <a:cxnSpLocks/>
          </p:cNvCxnSpPr>
          <p:nvPr/>
        </p:nvCxnSpPr>
        <p:spPr bwMode="auto">
          <a:xfrm>
            <a:off x="4626489" y="2818360"/>
            <a:ext cx="3084340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10">
            <a:extLst>
              <a:ext uri="{FF2B5EF4-FFF2-40B4-BE49-F238E27FC236}">
                <a16:creationId xmlns:a16="http://schemas.microsoft.com/office/drawing/2014/main" id="{AFF254CD-4F52-0211-5D9F-2467FF5AAAF4}"/>
              </a:ext>
            </a:extLst>
          </p:cNvPr>
          <p:cNvSpPr>
            <a:spLocks noChangeAspect="1"/>
          </p:cNvSpPr>
          <p:nvPr/>
        </p:nvSpPr>
        <p:spPr>
          <a:xfrm>
            <a:off x="5014379" y="2972105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05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8301D3F-BA1B-3F43-7BF2-8E03348472A4}"/>
              </a:ext>
            </a:extLst>
          </p:cNvPr>
          <p:cNvSpPr txBox="1"/>
          <p:nvPr/>
        </p:nvSpPr>
        <p:spPr bwMode="auto">
          <a:xfrm>
            <a:off x="5268123" y="2918609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10 EUR</a:t>
            </a:r>
            <a:endParaRPr lang="de-CH" sz="1600" noProof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9DE6D15-5E35-3089-AE49-AFD18D29F2E7}"/>
              </a:ext>
            </a:extLst>
          </p:cNvPr>
          <p:cNvSpPr txBox="1"/>
          <p:nvPr/>
        </p:nvSpPr>
        <p:spPr bwMode="auto">
          <a:xfrm>
            <a:off x="7855088" y="3595320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EUR 10</a:t>
            </a:r>
            <a:endParaRPr lang="de-CH" sz="1600" noProof="0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F1DDDD36-C4B5-8FC7-8364-60370116A4B0}"/>
              </a:ext>
            </a:extLst>
          </p:cNvPr>
          <p:cNvSpPr>
            <a:spLocks noChangeAspect="1"/>
          </p:cNvSpPr>
          <p:nvPr/>
        </p:nvSpPr>
        <p:spPr>
          <a:xfrm>
            <a:off x="7616733" y="3659319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6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F681E45-53F3-EA11-20D8-AFAC3ED1A039}"/>
              </a:ext>
            </a:extLst>
          </p:cNvPr>
          <p:cNvSpPr txBox="1"/>
          <p:nvPr/>
        </p:nvSpPr>
        <p:spPr bwMode="auto">
          <a:xfrm>
            <a:off x="2672040" y="4141541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-10 EUR</a:t>
            </a:r>
            <a:endParaRPr lang="de-CH" sz="1600" noProof="0"/>
          </a:p>
        </p:txBody>
      </p:sp>
      <p:sp>
        <p:nvSpPr>
          <p:cNvPr id="19" name="Oval 10">
            <a:extLst>
              <a:ext uri="{FF2B5EF4-FFF2-40B4-BE49-F238E27FC236}">
                <a16:creationId xmlns:a16="http://schemas.microsoft.com/office/drawing/2014/main" id="{EACCF69B-1E9A-1FAF-D27D-CAE681A538B3}"/>
              </a:ext>
            </a:extLst>
          </p:cNvPr>
          <p:cNvSpPr>
            <a:spLocks noChangeAspect="1"/>
          </p:cNvSpPr>
          <p:nvPr/>
        </p:nvSpPr>
        <p:spPr>
          <a:xfrm>
            <a:off x="2426664" y="4198120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05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E57B81D-0197-1271-44AD-43D5F37A8F8E}"/>
              </a:ext>
            </a:extLst>
          </p:cNvPr>
          <p:cNvSpPr txBox="1"/>
          <p:nvPr/>
        </p:nvSpPr>
        <p:spPr bwMode="auto">
          <a:xfrm>
            <a:off x="7872361" y="4141541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+ EUR 10</a:t>
            </a:r>
            <a:endParaRPr lang="de-CH" sz="1600" noProof="0"/>
          </a:p>
        </p:txBody>
      </p:sp>
      <p:cxnSp>
        <p:nvCxnSpPr>
          <p:cNvPr id="23" name="Gerade Verbindung mit Pfeil 37">
            <a:extLst>
              <a:ext uri="{FF2B5EF4-FFF2-40B4-BE49-F238E27FC236}">
                <a16:creationId xmlns:a16="http://schemas.microsoft.com/office/drawing/2014/main" id="{8EB9B95F-7B34-B985-FA70-E6B1AA94EA93}"/>
              </a:ext>
            </a:extLst>
          </p:cNvPr>
          <p:cNvCxnSpPr>
            <a:cxnSpLocks/>
          </p:cNvCxnSpPr>
          <p:nvPr/>
        </p:nvCxnSpPr>
        <p:spPr bwMode="auto">
          <a:xfrm flipV="1">
            <a:off x="8681063" y="3191005"/>
            <a:ext cx="0" cy="900639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4" name="Gerade Verbindung mit Pfeil 37">
            <a:extLst>
              <a:ext uri="{FF2B5EF4-FFF2-40B4-BE49-F238E27FC236}">
                <a16:creationId xmlns:a16="http://schemas.microsoft.com/office/drawing/2014/main" id="{48CD41CA-582A-06AB-5E56-9482C53733F7}"/>
              </a:ext>
            </a:extLst>
          </p:cNvPr>
          <p:cNvCxnSpPr>
            <a:cxnSpLocks/>
          </p:cNvCxnSpPr>
          <p:nvPr/>
        </p:nvCxnSpPr>
        <p:spPr bwMode="auto">
          <a:xfrm flipV="1">
            <a:off x="3483420" y="3171845"/>
            <a:ext cx="0" cy="900639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Sprechblase: rechteckig mit abgerundeten Ecken 14">
            <a:extLst>
              <a:ext uri="{FF2B5EF4-FFF2-40B4-BE49-F238E27FC236}">
                <a16:creationId xmlns:a16="http://schemas.microsoft.com/office/drawing/2014/main" id="{B3E32DCF-14F0-F53F-EF61-471CA8EDADBB}"/>
              </a:ext>
            </a:extLst>
          </p:cNvPr>
          <p:cNvSpPr/>
          <p:nvPr/>
        </p:nvSpPr>
        <p:spPr>
          <a:xfrm>
            <a:off x="2243383" y="3774562"/>
            <a:ext cx="6049479" cy="2567463"/>
          </a:xfrm>
          <a:prstGeom prst="wedgeRoundRectCallout">
            <a:avLst>
              <a:gd name="adj1" fmla="val 12526"/>
              <a:gd name="adj2" fmla="val -6303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defRPr/>
            </a:pPr>
            <a:r>
              <a:rPr kumimoji="0" lang="de-CH" sz="1600" b="1" i="0" u="none" strike="noStrike" kern="0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Why</a:t>
            </a:r>
            <a:r>
              <a:rPr kumimoji="0" lang="de-CH" sz="16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 Visa / Master? 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</a:br>
            <a:r>
              <a:rPr lang="de-CH" sz="1600" err="1">
                <a:solidFill>
                  <a:schemeClr val="bg1"/>
                </a:solidFill>
              </a:rPr>
              <a:t>Because</a:t>
            </a:r>
            <a:r>
              <a:rPr lang="de-CH" sz="1600">
                <a:solidFill>
                  <a:schemeClr val="bg1"/>
                </a:solidFill>
              </a:rPr>
              <a:t> </a:t>
            </a:r>
            <a:r>
              <a:rPr lang="de-CH" sz="1600" err="1">
                <a:solidFill>
                  <a:schemeClr val="bg1"/>
                </a:solidFill>
              </a:rPr>
              <a:t>it</a:t>
            </a:r>
            <a:r>
              <a:rPr lang="de-CH" sz="1600">
                <a:solidFill>
                  <a:schemeClr val="bg1"/>
                </a:solidFill>
              </a:rPr>
              <a:t> </a:t>
            </a:r>
            <a:r>
              <a:rPr lang="de-CH" sz="1600" err="1">
                <a:solidFill>
                  <a:schemeClr val="bg1"/>
                </a:solidFill>
              </a:rPr>
              <a:t>is</a:t>
            </a:r>
            <a:r>
              <a:rPr lang="de-CH" sz="1600">
                <a:solidFill>
                  <a:schemeClr val="bg1"/>
                </a:solidFill>
              </a:rPr>
              <a:t> not </a:t>
            </a:r>
            <a:r>
              <a:rPr lang="de-CH" sz="1600" err="1">
                <a:solidFill>
                  <a:schemeClr val="bg1"/>
                </a:solidFill>
              </a:rPr>
              <a:t>efficient</a:t>
            </a:r>
            <a:r>
              <a:rPr lang="de-CH" sz="1600">
                <a:solidFill>
                  <a:schemeClr val="bg1"/>
                </a:solidFill>
              </a:rPr>
              <a:t> </a:t>
            </a:r>
            <a:r>
              <a:rPr lang="de-CH" sz="1600" err="1">
                <a:solidFill>
                  <a:schemeClr val="bg1"/>
                </a:solidFill>
              </a:rPr>
              <a:t>if</a:t>
            </a:r>
            <a:r>
              <a:rPr lang="de-CH" sz="1600">
                <a:solidFill>
                  <a:schemeClr val="bg1"/>
                </a:solidFill>
              </a:rPr>
              <a:t> an acquirer enters into an agreement with each bank in </a:t>
            </a:r>
            <a:r>
              <a:rPr lang="de-CH" sz="1600" err="1">
                <a:solidFill>
                  <a:schemeClr val="bg1"/>
                </a:solidFill>
              </a:rPr>
              <a:t>the</a:t>
            </a:r>
            <a:r>
              <a:rPr lang="de-CH" sz="1600">
                <a:solidFill>
                  <a:schemeClr val="bg1"/>
                </a:solidFill>
              </a:rPr>
              <a:t> world.</a:t>
            </a: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defRPr/>
            </a:pPr>
            <a:endParaRPr lang="de-CH" sz="160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defRPr/>
            </a:pPr>
            <a:r>
              <a:rPr lang="de-CH" sz="1600">
                <a:solidFill>
                  <a:schemeClr val="bg1"/>
                </a:solidFill>
              </a:rPr>
              <a:t>In </a:t>
            </a:r>
            <a:r>
              <a:rPr lang="de-CH" sz="1600" err="1">
                <a:solidFill>
                  <a:schemeClr val="bg1"/>
                </a:solidFill>
              </a:rPr>
              <a:t>addition</a:t>
            </a:r>
            <a:r>
              <a:rPr lang="de-CH" sz="1600">
                <a:solidFill>
                  <a:schemeClr val="bg1"/>
                </a:solidFill>
              </a:rPr>
              <a:t>: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sz="1600">
                <a:solidFill>
                  <a:schemeClr val="bg1"/>
                </a:solidFill>
              </a:rPr>
              <a:t>Visa/Master </a:t>
            </a:r>
            <a:r>
              <a:rPr lang="de-CH" sz="1600" err="1">
                <a:solidFill>
                  <a:schemeClr val="bg1"/>
                </a:solidFill>
              </a:rPr>
              <a:t>verifies</a:t>
            </a:r>
            <a:r>
              <a:rPr lang="de-CH" sz="1600">
                <a:solidFill>
                  <a:schemeClr val="bg1"/>
                </a:solidFill>
              </a:rPr>
              <a:t> </a:t>
            </a:r>
            <a:r>
              <a:rPr lang="de-CH" sz="1600" err="1">
                <a:solidFill>
                  <a:schemeClr val="bg1"/>
                </a:solidFill>
              </a:rPr>
              <a:t>if</a:t>
            </a:r>
            <a:r>
              <a:rPr lang="de-CH" sz="1600">
                <a:solidFill>
                  <a:schemeClr val="bg1"/>
                </a:solidFill>
              </a:rPr>
              <a:t> </a:t>
            </a:r>
            <a:r>
              <a:rPr lang="de-CH" sz="1600" err="1">
                <a:solidFill>
                  <a:schemeClr val="bg1"/>
                </a:solidFill>
              </a:rPr>
              <a:t>account</a:t>
            </a:r>
            <a:r>
              <a:rPr lang="de-CH" sz="1600">
                <a:solidFill>
                  <a:schemeClr val="bg1"/>
                </a:solidFill>
              </a:rPr>
              <a:t> </a:t>
            </a:r>
            <a:r>
              <a:rPr lang="de-CH" sz="1600" err="1">
                <a:solidFill>
                  <a:schemeClr val="bg1"/>
                </a:solidFill>
              </a:rPr>
              <a:t>has</a:t>
            </a:r>
            <a:r>
              <a:rPr lang="de-CH" sz="1600">
                <a:solidFill>
                  <a:schemeClr val="bg1"/>
                </a:solidFill>
              </a:rPr>
              <a:t> </a:t>
            </a:r>
            <a:r>
              <a:rPr lang="de-CH" sz="1600" err="1">
                <a:solidFill>
                  <a:schemeClr val="bg1"/>
                </a:solidFill>
              </a:rPr>
              <a:t>money</a:t>
            </a:r>
            <a:endParaRPr lang="de-CH" sz="1600">
              <a:solidFill>
                <a:schemeClr val="bg1"/>
              </a:solidFill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sz="1600">
                <a:solidFill>
                  <a:schemeClr val="bg1"/>
                </a:solidFill>
              </a:rPr>
              <a:t>Visa/Master </a:t>
            </a:r>
            <a:r>
              <a:rPr lang="de-CH" sz="1600" err="1">
                <a:solidFill>
                  <a:schemeClr val="bg1"/>
                </a:solidFill>
              </a:rPr>
              <a:t>verifies</a:t>
            </a:r>
            <a:r>
              <a:rPr lang="de-CH" sz="1600">
                <a:solidFill>
                  <a:schemeClr val="bg1"/>
                </a:solidFill>
              </a:rPr>
              <a:t> AML/KYC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CH" sz="1600">
                <a:solidFill>
                  <a:schemeClr val="bg1"/>
                </a:solidFill>
              </a:rPr>
              <a:t>Visa/Master </a:t>
            </a:r>
            <a:r>
              <a:rPr lang="de-CH" sz="1600" err="1">
                <a:solidFill>
                  <a:schemeClr val="bg1"/>
                </a:solidFill>
              </a:rPr>
              <a:t>provides</a:t>
            </a:r>
            <a:r>
              <a:rPr lang="de-CH" sz="1600">
                <a:solidFill>
                  <a:schemeClr val="bg1"/>
                </a:solidFill>
              </a:rPr>
              <a:t> additional </a:t>
            </a:r>
            <a:r>
              <a:rPr lang="de-CH" sz="1600" err="1">
                <a:solidFill>
                  <a:schemeClr val="bg1"/>
                </a:solidFill>
              </a:rPr>
              <a:t>services</a:t>
            </a:r>
            <a:r>
              <a:rPr lang="de-CH" sz="1600">
                <a:solidFill>
                  <a:schemeClr val="bg1"/>
                </a:solidFill>
              </a:rPr>
              <a:t> (</a:t>
            </a:r>
            <a:r>
              <a:rPr lang="de-CH" sz="1600" err="1">
                <a:solidFill>
                  <a:schemeClr val="bg1"/>
                </a:solidFill>
              </a:rPr>
              <a:t>fraud</a:t>
            </a:r>
            <a:r>
              <a:rPr lang="de-CH" sz="1600">
                <a:solidFill>
                  <a:schemeClr val="bg1"/>
                </a:solidFill>
              </a:rPr>
              <a:t> </a:t>
            </a:r>
            <a:r>
              <a:rPr lang="de-CH" sz="1600" err="1">
                <a:solidFill>
                  <a:schemeClr val="bg1"/>
                </a:solidFill>
              </a:rPr>
              <a:t>detection</a:t>
            </a:r>
            <a:r>
              <a:rPr lang="de-CH" sz="1600">
                <a:solidFill>
                  <a:schemeClr val="bg1"/>
                </a:solidFill>
              </a:rPr>
              <a:t>)</a:t>
            </a:r>
            <a:endParaRPr lang="de-CH" sz="120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297184-2882-4B61-3924-F6B9B46158E7}"/>
              </a:ext>
            </a:extLst>
          </p:cNvPr>
          <p:cNvSpPr/>
          <p:nvPr/>
        </p:nvSpPr>
        <p:spPr>
          <a:xfrm>
            <a:off x="667265" y="1874614"/>
            <a:ext cx="10289046" cy="1435932"/>
          </a:xfrm>
          <a:prstGeom prst="rect">
            <a:avLst/>
          </a:prstGeom>
          <a:solidFill>
            <a:srgbClr val="FFBFB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b="1" err="1">
                <a:solidFill>
                  <a:schemeClr val="tx1"/>
                </a:solidFill>
              </a:rPr>
              <a:t>VisaNet</a:t>
            </a:r>
            <a:r>
              <a:rPr lang="de-CH" b="1">
                <a:solidFill>
                  <a:schemeClr val="tx1"/>
                </a:solidFill>
              </a:rPr>
              <a:t> / </a:t>
            </a:r>
            <a:r>
              <a:rPr lang="de-CH" b="1" err="1">
                <a:solidFill>
                  <a:schemeClr val="tx1"/>
                </a:solidFill>
              </a:rPr>
              <a:t>Banknet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Footer Placeholder 37">
            <a:extLst>
              <a:ext uri="{FF2B5EF4-FFF2-40B4-BE49-F238E27FC236}">
                <a16:creationId xmlns:a16="http://schemas.microsoft.com/office/drawing/2014/main" id="{8E97FF5E-BBB2-FF3D-6686-667271925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144463"/>
          </a:xfrm>
        </p:spPr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228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21FBD-7842-1476-090E-43F1B01E5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94B6-4D7A-2CC9-5E02-E40B65B3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err="1"/>
              <a:t>Vis</a:t>
            </a:r>
            <a:r>
              <a:rPr lang="de-CH"/>
              <a:t>a / Mastercard Scheme V</a:t>
            </a:r>
            <a:endParaRPr lang="de-CH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FCA191-969E-7D46-6C6E-B4A7C0D32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noProof="0"/>
              <a:t>Why is it so </a:t>
            </a:r>
            <a:r>
              <a:rPr lang="de-CH"/>
              <a:t>C</a:t>
            </a:r>
            <a:r>
              <a:rPr lang="de-CH" noProof="0" err="1"/>
              <a:t>omplicated</a:t>
            </a:r>
            <a:r>
              <a:rPr lang="de-CH" noProof="0"/>
              <a:t>?</a:t>
            </a:r>
          </a:p>
          <a:p>
            <a:endParaRPr lang="de-CH" noProof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3D2A114-F70F-656C-7CE2-3592620FF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3"/>
            <a:ext cx="8793162" cy="317820"/>
          </a:xfrm>
        </p:spPr>
        <p:txBody>
          <a:bodyPr/>
          <a:lstStyle/>
          <a:p>
            <a:pPr marL="0" indent="0">
              <a:buNone/>
            </a:pPr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F08E5B6D-E6F5-D7DB-F85B-E0B98A07B9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B570F-7DED-4A40-B7B8-566D328121C4}" type="datetime1">
              <a:rPr lang="de-CH" smtClean="0"/>
              <a:t>15.07.2025</a:t>
            </a:fld>
            <a:endParaRPr lang="de-CH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3ACFD21E-27C2-BA86-8AF5-B17E25E71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17" name="Textfeld 31">
            <a:extLst>
              <a:ext uri="{FF2B5EF4-FFF2-40B4-BE49-F238E27FC236}">
                <a16:creationId xmlns:a16="http://schemas.microsoft.com/office/drawing/2014/main" id="{90678CBA-F5A2-25DD-50C4-AC97385F7D58}"/>
              </a:ext>
            </a:extLst>
          </p:cNvPr>
          <p:cNvSpPr txBox="1"/>
          <p:nvPr/>
        </p:nvSpPr>
        <p:spPr bwMode="auto">
          <a:xfrm>
            <a:off x="2417365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Customer’s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(«Issuer»)</a:t>
            </a:r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F89859E0-5289-F130-AB34-087951F1BFFB}"/>
              </a:ext>
            </a:extLst>
          </p:cNvPr>
          <p:cNvSpPr txBox="1"/>
          <p:nvPr/>
        </p:nvSpPr>
        <p:spPr bwMode="auto">
          <a:xfrm>
            <a:off x="863853" y="4725725"/>
            <a:ext cx="12654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Transaction </a:t>
            </a:r>
          </a:p>
        </p:txBody>
      </p:sp>
      <p:sp>
        <p:nvSpPr>
          <p:cNvPr id="28" name="Textfeld 31">
            <a:extLst>
              <a:ext uri="{FF2B5EF4-FFF2-40B4-BE49-F238E27FC236}">
                <a16:creationId xmlns:a16="http://schemas.microsoft.com/office/drawing/2014/main" id="{0DDEEB05-1E3D-0220-309E-68B7DF3BAEBA}"/>
              </a:ext>
            </a:extLst>
          </p:cNvPr>
          <p:cNvSpPr txBox="1"/>
          <p:nvPr/>
        </p:nvSpPr>
        <p:spPr bwMode="auto">
          <a:xfrm>
            <a:off x="2417366" y="4480095"/>
            <a:ext cx="2181600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Customer X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32" name="Gerade Verbindung mit Pfeil 37">
            <a:extLst>
              <a:ext uri="{FF2B5EF4-FFF2-40B4-BE49-F238E27FC236}">
                <a16:creationId xmlns:a16="http://schemas.microsoft.com/office/drawing/2014/main" id="{689809F9-924D-8C36-FB75-188298F38CBA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>
            <a:off x="4598966" y="4933695"/>
            <a:ext cx="3139387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feld 31">
            <a:extLst>
              <a:ext uri="{FF2B5EF4-FFF2-40B4-BE49-F238E27FC236}">
                <a16:creationId xmlns:a16="http://schemas.microsoft.com/office/drawing/2014/main" id="{A78BE661-D29B-577D-5FD4-008BD9E73158}"/>
              </a:ext>
            </a:extLst>
          </p:cNvPr>
          <p:cNvSpPr txBox="1"/>
          <p:nvPr/>
        </p:nvSpPr>
        <p:spPr bwMode="auto">
          <a:xfrm>
            <a:off x="7738353" y="4480095"/>
            <a:ext cx="2182197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 sz="160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CH"/>
              <a:t>Shop </a:t>
            </a:r>
            <a:br>
              <a:rPr lang="de-CH"/>
            </a:br>
            <a:r>
              <a:rPr lang="de-CH"/>
              <a:t>(«Merchant»)</a:t>
            </a:r>
          </a:p>
        </p:txBody>
      </p:sp>
      <p:sp>
        <p:nvSpPr>
          <p:cNvPr id="10" name="Textfeld 31">
            <a:extLst>
              <a:ext uri="{FF2B5EF4-FFF2-40B4-BE49-F238E27FC236}">
                <a16:creationId xmlns:a16="http://schemas.microsoft.com/office/drawing/2014/main" id="{8FDE0C0E-EE5F-7C31-2E42-644F777AF762}"/>
              </a:ext>
            </a:extLst>
          </p:cNvPr>
          <p:cNvSpPr txBox="1"/>
          <p:nvPr/>
        </p:nvSpPr>
        <p:spPr bwMode="auto">
          <a:xfrm>
            <a:off x="7738353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Shop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(«Acquirer»)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1FDC7BB-CF14-1643-B925-D84EAE8AF01A}"/>
              </a:ext>
            </a:extLst>
          </p:cNvPr>
          <p:cNvSpPr txBox="1"/>
          <p:nvPr/>
        </p:nvSpPr>
        <p:spPr bwMode="auto">
          <a:xfrm>
            <a:off x="5077859" y="4248672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Customer X: I </a:t>
            </a:r>
            <a:r>
              <a:rPr lang="de-CH" sz="1600" noProof="0" err="1"/>
              <a:t>want</a:t>
            </a:r>
            <a:r>
              <a:rPr lang="de-CH" sz="1600" noProof="0"/>
              <a:t> </a:t>
            </a:r>
            <a:r>
              <a:rPr lang="de-CH" sz="1600" noProof="0" err="1"/>
              <a:t>to</a:t>
            </a:r>
            <a:r>
              <a:rPr lang="de-CH" sz="1600" noProof="0"/>
              <a:t> </a:t>
            </a:r>
            <a:r>
              <a:rPr lang="de-CH" sz="1600" noProof="0" err="1"/>
              <a:t>pay</a:t>
            </a:r>
            <a:r>
              <a:rPr lang="de-CH" sz="1600" noProof="0"/>
              <a:t> EUR 10</a:t>
            </a:r>
            <a:r>
              <a:rPr lang="de-CH" sz="1600"/>
              <a:t> </a:t>
            </a:r>
            <a:endParaRPr lang="de-CH" sz="1600" noProof="0"/>
          </a:p>
        </p:txBody>
      </p:sp>
      <p:cxnSp>
        <p:nvCxnSpPr>
          <p:cNvPr id="39" name="Gerade Verbindung mit Pfeil 37">
            <a:extLst>
              <a:ext uri="{FF2B5EF4-FFF2-40B4-BE49-F238E27FC236}">
                <a16:creationId xmlns:a16="http://schemas.microsoft.com/office/drawing/2014/main" id="{232E04C6-FA4F-C1E6-0C38-D3E2CF9C2407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 flipV="1">
            <a:off x="8829452" y="3165946"/>
            <a:ext cx="0" cy="900639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Gerade Verbindung mit Pfeil 37">
            <a:extLst>
              <a:ext uri="{FF2B5EF4-FFF2-40B4-BE49-F238E27FC236}">
                <a16:creationId xmlns:a16="http://schemas.microsoft.com/office/drawing/2014/main" id="{C4754E3B-9C24-E8E8-BAEE-7132986D08A5}"/>
              </a:ext>
            </a:extLst>
          </p:cNvPr>
          <p:cNvCxnSpPr>
            <a:cxnSpLocks/>
            <a:stCxn id="10" idx="1"/>
            <a:endCxn id="17" idx="3"/>
          </p:cNvCxnSpPr>
          <p:nvPr/>
        </p:nvCxnSpPr>
        <p:spPr bwMode="auto">
          <a:xfrm flipH="1">
            <a:off x="4599562" y="2712688"/>
            <a:ext cx="3138791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FA974920-24F1-5560-7BAD-F119706DECE2}"/>
              </a:ext>
            </a:extLst>
          </p:cNvPr>
          <p:cNvSpPr txBox="1"/>
          <p:nvPr/>
        </p:nvSpPr>
        <p:spPr bwMode="auto">
          <a:xfrm>
            <a:off x="9118972" y="3481810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 err="1"/>
              <a:t>Msg</a:t>
            </a:r>
            <a:r>
              <a:rPr lang="de-CH" sz="1600" noProof="0"/>
              <a:t>: EUR 10 </a:t>
            </a:r>
            <a:r>
              <a:rPr lang="de-CH" sz="1600" noProof="0" err="1"/>
              <a:t>from</a:t>
            </a:r>
            <a:r>
              <a:rPr lang="de-CH" sz="1600" noProof="0"/>
              <a:t> </a:t>
            </a:r>
            <a:r>
              <a:rPr lang="de-CH" sz="1600" noProof="0" err="1"/>
              <a:t>Cu</a:t>
            </a:r>
            <a:r>
              <a:rPr lang="de-CH" sz="1600" err="1"/>
              <a:t>stomer</a:t>
            </a:r>
            <a:r>
              <a:rPr lang="de-CH" sz="1600"/>
              <a:t> X</a:t>
            </a:r>
            <a:endParaRPr lang="de-CH" sz="1600" noProof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EC6CDE6-F6CC-5107-70A2-3FECAE943813}"/>
              </a:ext>
            </a:extLst>
          </p:cNvPr>
          <p:cNvSpPr txBox="1"/>
          <p:nvPr/>
        </p:nvSpPr>
        <p:spPr bwMode="auto">
          <a:xfrm>
            <a:off x="5268123" y="2066356"/>
            <a:ext cx="2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 err="1"/>
              <a:t>Msg</a:t>
            </a:r>
            <a:r>
              <a:rPr lang="de-CH" sz="1600" noProof="0"/>
              <a:t>: EUR 10 </a:t>
            </a:r>
            <a:r>
              <a:rPr lang="de-CH" sz="1600" noProof="0" err="1"/>
              <a:t>from</a:t>
            </a:r>
            <a:r>
              <a:rPr lang="de-CH" sz="1600" noProof="0"/>
              <a:t> </a:t>
            </a:r>
            <a:r>
              <a:rPr lang="de-CH" sz="1600" noProof="0" err="1"/>
              <a:t>Cu</a:t>
            </a:r>
            <a:r>
              <a:rPr lang="de-CH" sz="1600" err="1"/>
              <a:t>stomer</a:t>
            </a:r>
            <a:r>
              <a:rPr lang="de-CH" sz="1600"/>
              <a:t> X</a:t>
            </a:r>
            <a:endParaRPr lang="de-CH" sz="1600" noProof="0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532EBE3B-5738-62DD-A607-36ED14410F36}"/>
              </a:ext>
            </a:extLst>
          </p:cNvPr>
          <p:cNvSpPr>
            <a:spLocks noChangeAspect="1"/>
          </p:cNvSpPr>
          <p:nvPr/>
        </p:nvSpPr>
        <p:spPr>
          <a:xfrm>
            <a:off x="4844341" y="4431609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1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688C86AD-B79E-7C15-AF2A-C7CD773BF446}"/>
              </a:ext>
            </a:extLst>
          </p:cNvPr>
          <p:cNvSpPr>
            <a:spLocks noChangeAspect="1"/>
          </p:cNvSpPr>
          <p:nvPr/>
        </p:nvSpPr>
        <p:spPr>
          <a:xfrm>
            <a:off x="8911427" y="3664747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2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7B9E21FF-2993-2C10-4307-1B53AF33CC64}"/>
              </a:ext>
            </a:extLst>
          </p:cNvPr>
          <p:cNvSpPr>
            <a:spLocks noChangeAspect="1"/>
          </p:cNvSpPr>
          <p:nvPr/>
        </p:nvSpPr>
        <p:spPr>
          <a:xfrm>
            <a:off x="5014379" y="2262668"/>
            <a:ext cx="218900" cy="21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3</a:t>
            </a:r>
            <a:endParaRPr lang="en-CA" sz="1050" b="1">
              <a:solidFill>
                <a:schemeClr val="bg1"/>
              </a:solidFill>
            </a:endParaRPr>
          </a:p>
        </p:txBody>
      </p:sp>
      <p:cxnSp>
        <p:nvCxnSpPr>
          <p:cNvPr id="8" name="Gerade Verbindung mit Pfeil 37">
            <a:extLst>
              <a:ext uri="{FF2B5EF4-FFF2-40B4-BE49-F238E27FC236}">
                <a16:creationId xmlns:a16="http://schemas.microsoft.com/office/drawing/2014/main" id="{2E416852-DB5F-E18E-B326-17BD0C09AE80}"/>
              </a:ext>
            </a:extLst>
          </p:cNvPr>
          <p:cNvCxnSpPr>
            <a:cxnSpLocks/>
          </p:cNvCxnSpPr>
          <p:nvPr/>
        </p:nvCxnSpPr>
        <p:spPr bwMode="auto">
          <a:xfrm>
            <a:off x="4626489" y="2818360"/>
            <a:ext cx="3084340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10">
            <a:extLst>
              <a:ext uri="{FF2B5EF4-FFF2-40B4-BE49-F238E27FC236}">
                <a16:creationId xmlns:a16="http://schemas.microsoft.com/office/drawing/2014/main" id="{A4B66A0A-E9D4-A0A1-5F37-BD59682C7E9E}"/>
              </a:ext>
            </a:extLst>
          </p:cNvPr>
          <p:cNvSpPr>
            <a:spLocks noChangeAspect="1"/>
          </p:cNvSpPr>
          <p:nvPr/>
        </p:nvSpPr>
        <p:spPr>
          <a:xfrm>
            <a:off x="5014379" y="2972105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05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A8D2A6B-798D-ADF4-2D16-32DF9A5BC633}"/>
              </a:ext>
            </a:extLst>
          </p:cNvPr>
          <p:cNvSpPr txBox="1"/>
          <p:nvPr/>
        </p:nvSpPr>
        <p:spPr bwMode="auto">
          <a:xfrm>
            <a:off x="5268123" y="2918609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10 EUR</a:t>
            </a:r>
            <a:endParaRPr lang="de-CH" sz="1600" noProof="0">
              <a:solidFill>
                <a:schemeClr val="accent2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723DA11-C298-8ABC-0C2A-B74F0717A1F3}"/>
              </a:ext>
            </a:extLst>
          </p:cNvPr>
          <p:cNvSpPr txBox="1"/>
          <p:nvPr/>
        </p:nvSpPr>
        <p:spPr bwMode="auto">
          <a:xfrm>
            <a:off x="7855088" y="3595320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10 EUR</a:t>
            </a:r>
            <a:endParaRPr lang="de-CH" sz="1600" noProof="0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A84A2251-83A0-2068-A587-0BAD540D660E}"/>
              </a:ext>
            </a:extLst>
          </p:cNvPr>
          <p:cNvSpPr>
            <a:spLocks noChangeAspect="1"/>
          </p:cNvSpPr>
          <p:nvPr/>
        </p:nvSpPr>
        <p:spPr>
          <a:xfrm>
            <a:off x="7616733" y="3659319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050" b="1">
                <a:solidFill>
                  <a:schemeClr val="bg1"/>
                </a:solidFill>
              </a:rPr>
              <a:t>6</a:t>
            </a:r>
            <a:endParaRPr lang="en-CA" sz="1050" b="1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0F3E6ED-2008-ACC3-565F-A6142F8A9166}"/>
              </a:ext>
            </a:extLst>
          </p:cNvPr>
          <p:cNvSpPr txBox="1"/>
          <p:nvPr/>
        </p:nvSpPr>
        <p:spPr bwMode="auto">
          <a:xfrm>
            <a:off x="2672040" y="4141541"/>
            <a:ext cx="192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</a:t>
            </a:r>
            <a:r>
              <a:rPr lang="de-CH" sz="1600" b="1">
                <a:solidFill>
                  <a:schemeClr val="accent2"/>
                </a:solidFill>
              </a:rPr>
              <a:t>- EUR 10</a:t>
            </a:r>
            <a:endParaRPr lang="de-CH" sz="1600" b="1" noProof="0">
              <a:solidFill>
                <a:schemeClr val="accent2"/>
              </a:solidFill>
            </a:endParaRPr>
          </a:p>
        </p:txBody>
      </p:sp>
      <p:sp>
        <p:nvSpPr>
          <p:cNvPr id="19" name="Oval 10">
            <a:extLst>
              <a:ext uri="{FF2B5EF4-FFF2-40B4-BE49-F238E27FC236}">
                <a16:creationId xmlns:a16="http://schemas.microsoft.com/office/drawing/2014/main" id="{71CBA697-CC36-3426-587A-0A9020D8441F}"/>
              </a:ext>
            </a:extLst>
          </p:cNvPr>
          <p:cNvSpPr>
            <a:spLocks noChangeAspect="1"/>
          </p:cNvSpPr>
          <p:nvPr/>
        </p:nvSpPr>
        <p:spPr>
          <a:xfrm>
            <a:off x="2426664" y="4198120"/>
            <a:ext cx="218900" cy="218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CA" sz="105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C381914-C4F1-7CB3-6DAE-4EC57A55ABA2}"/>
              </a:ext>
            </a:extLst>
          </p:cNvPr>
          <p:cNvSpPr txBox="1"/>
          <p:nvPr/>
        </p:nvSpPr>
        <p:spPr bwMode="auto">
          <a:xfrm>
            <a:off x="7872361" y="4141541"/>
            <a:ext cx="218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</a:t>
            </a:r>
            <a:r>
              <a:rPr lang="de-CH" sz="1600" b="1">
                <a:solidFill>
                  <a:schemeClr val="accent2"/>
                </a:solidFill>
              </a:rPr>
              <a:t>+</a:t>
            </a:r>
            <a:r>
              <a:rPr lang="de-CH" sz="1600" b="1">
                <a:solidFill>
                  <a:srgbClr val="C00000"/>
                </a:solidFill>
              </a:rPr>
              <a:t> EUR </a:t>
            </a:r>
            <a:r>
              <a:rPr lang="de-CH" sz="1600" b="1">
                <a:solidFill>
                  <a:schemeClr val="accent2"/>
                </a:solidFill>
              </a:rPr>
              <a:t>9.8</a:t>
            </a:r>
            <a:endParaRPr lang="de-CH" sz="1600" noProof="0"/>
          </a:p>
        </p:txBody>
      </p:sp>
      <p:cxnSp>
        <p:nvCxnSpPr>
          <p:cNvPr id="23" name="Gerade Verbindung mit Pfeil 37">
            <a:extLst>
              <a:ext uri="{FF2B5EF4-FFF2-40B4-BE49-F238E27FC236}">
                <a16:creationId xmlns:a16="http://schemas.microsoft.com/office/drawing/2014/main" id="{3EBD1527-FEDE-10BD-9F33-7A3B15EE5A6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81063" y="3191005"/>
            <a:ext cx="0" cy="900639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4" name="Gerade Verbindung mit Pfeil 37">
            <a:extLst>
              <a:ext uri="{FF2B5EF4-FFF2-40B4-BE49-F238E27FC236}">
                <a16:creationId xmlns:a16="http://schemas.microsoft.com/office/drawing/2014/main" id="{1070EF1E-4C87-8886-91E4-145603D50D95}"/>
              </a:ext>
            </a:extLst>
          </p:cNvPr>
          <p:cNvCxnSpPr>
            <a:cxnSpLocks/>
          </p:cNvCxnSpPr>
          <p:nvPr/>
        </p:nvCxnSpPr>
        <p:spPr bwMode="auto">
          <a:xfrm flipV="1">
            <a:off x="3483420" y="3171845"/>
            <a:ext cx="0" cy="900639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FA1722A1-D048-0D19-FC75-9918227C97A5}"/>
              </a:ext>
            </a:extLst>
          </p:cNvPr>
          <p:cNvSpPr/>
          <p:nvPr/>
        </p:nvSpPr>
        <p:spPr>
          <a:xfrm>
            <a:off x="5014379" y="2066357"/>
            <a:ext cx="2216230" cy="109816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de-CH">
                <a:solidFill>
                  <a:schemeClr val="bg1"/>
                </a:solidFill>
              </a:rPr>
              <a:t>1% </a:t>
            </a:r>
            <a:r>
              <a:rPr lang="de-CH" err="1">
                <a:solidFill>
                  <a:schemeClr val="bg1"/>
                </a:solidFill>
              </a:rPr>
              <a:t>fee</a:t>
            </a:r>
            <a:r>
              <a:rPr lang="de-CH">
                <a:solidFill>
                  <a:schemeClr val="bg1"/>
                </a:solidFill>
              </a:rPr>
              <a:t> </a:t>
            </a:r>
            <a:r>
              <a:rPr lang="de-CH" err="1">
                <a:solidFill>
                  <a:schemeClr val="bg1"/>
                </a:solidFill>
              </a:rPr>
              <a:t>to</a:t>
            </a:r>
            <a:r>
              <a:rPr lang="de-CH">
                <a:solidFill>
                  <a:schemeClr val="bg1"/>
                </a:solidFill>
              </a:rPr>
              <a:t> </a:t>
            </a:r>
            <a:r>
              <a:rPr lang="de-CH" err="1">
                <a:solidFill>
                  <a:schemeClr val="bg1"/>
                </a:solidFill>
              </a:rPr>
              <a:t>Customer’s</a:t>
            </a:r>
            <a:r>
              <a:rPr lang="de-CH">
                <a:solidFill>
                  <a:schemeClr val="bg1"/>
                </a:solidFill>
              </a:rPr>
              <a:t> Bank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75D5C63-F600-1803-AACA-606FF8B1257D}"/>
              </a:ext>
            </a:extLst>
          </p:cNvPr>
          <p:cNvSpPr/>
          <p:nvPr/>
        </p:nvSpPr>
        <p:spPr>
          <a:xfrm>
            <a:off x="7803312" y="3019316"/>
            <a:ext cx="2216230" cy="109816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de-CH">
                <a:solidFill>
                  <a:schemeClr val="bg1"/>
                </a:solidFill>
              </a:rPr>
              <a:t>1% </a:t>
            </a:r>
            <a:r>
              <a:rPr lang="de-CH" err="1">
                <a:solidFill>
                  <a:schemeClr val="bg1"/>
                </a:solidFill>
              </a:rPr>
              <a:t>fee</a:t>
            </a:r>
            <a:r>
              <a:rPr lang="de-CH">
                <a:solidFill>
                  <a:schemeClr val="bg1"/>
                </a:solidFill>
              </a:rPr>
              <a:t> </a:t>
            </a:r>
            <a:r>
              <a:rPr lang="de-CH" err="1">
                <a:solidFill>
                  <a:schemeClr val="bg1"/>
                </a:solidFill>
              </a:rPr>
              <a:t>to</a:t>
            </a:r>
            <a:r>
              <a:rPr lang="de-CH">
                <a:solidFill>
                  <a:schemeClr val="bg1"/>
                </a:solidFill>
              </a:rPr>
              <a:t> </a:t>
            </a:r>
            <a:r>
              <a:rPr lang="de-CH" err="1">
                <a:solidFill>
                  <a:schemeClr val="bg1"/>
                </a:solidFill>
              </a:rPr>
              <a:t>Shop’s</a:t>
            </a:r>
            <a:r>
              <a:rPr lang="de-CH">
                <a:solidFill>
                  <a:schemeClr val="bg1"/>
                </a:solidFill>
              </a:rPr>
              <a:t> Bank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55E57D6-0A30-A2D6-D6AE-8B0FFC5F5133}"/>
              </a:ext>
            </a:extLst>
          </p:cNvPr>
          <p:cNvSpPr txBox="1"/>
          <p:nvPr/>
        </p:nvSpPr>
        <p:spPr bwMode="auto">
          <a:xfrm>
            <a:off x="588504" y="5619563"/>
            <a:ext cx="108535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Char char="®"/>
            </a:pPr>
            <a:r>
              <a:rPr lang="de-CH" noProof="0"/>
              <a:t> Merchant </a:t>
            </a:r>
            <a:r>
              <a:rPr lang="de-CH" noProof="0" err="1"/>
              <a:t>does</a:t>
            </a:r>
            <a:r>
              <a:rPr lang="de-CH" noProof="0"/>
              <a:t> not like </a:t>
            </a:r>
            <a:r>
              <a:rPr lang="de-CH" noProof="0" err="1"/>
              <a:t>the</a:t>
            </a:r>
            <a:r>
              <a:rPr lang="de-CH" noProof="0"/>
              <a:t> </a:t>
            </a:r>
            <a:r>
              <a:rPr lang="de-CH" noProof="0" err="1"/>
              <a:t>system</a:t>
            </a:r>
            <a:r>
              <a:rPr lang="de-CH" noProof="0"/>
              <a:t> </a:t>
            </a:r>
            <a:r>
              <a:rPr lang="de-CH" noProof="0" err="1"/>
              <a:t>because</a:t>
            </a:r>
            <a:r>
              <a:rPr lang="de-CH" noProof="0"/>
              <a:t> </a:t>
            </a:r>
            <a:r>
              <a:rPr lang="de-CH" noProof="0" err="1"/>
              <a:t>of</a:t>
            </a:r>
            <a:r>
              <a:rPr lang="de-CH" noProof="0"/>
              <a:t> high </a:t>
            </a:r>
            <a:r>
              <a:rPr lang="de-CH" noProof="0" err="1"/>
              <a:t>fees</a:t>
            </a:r>
            <a:r>
              <a:rPr lang="de-CH" noProof="0"/>
              <a:t>, but </a:t>
            </a:r>
            <a:r>
              <a:rPr lang="de-CH" noProof="0" err="1"/>
              <a:t>customer</a:t>
            </a:r>
            <a:r>
              <a:rPr lang="de-CH" noProof="0"/>
              <a:t> wants </a:t>
            </a:r>
            <a:r>
              <a:rPr lang="de-CH" noProof="0" err="1"/>
              <a:t>to</a:t>
            </a:r>
            <a:r>
              <a:rPr lang="de-CH" noProof="0"/>
              <a:t> </a:t>
            </a:r>
            <a:r>
              <a:rPr lang="de-CH" noProof="0" err="1"/>
              <a:t>pay</a:t>
            </a:r>
            <a:r>
              <a:rPr lang="de-CH" noProof="0"/>
              <a:t> by </a:t>
            </a:r>
            <a:r>
              <a:rPr lang="de-CH" noProof="0" err="1"/>
              <a:t>credit</a:t>
            </a:r>
            <a:r>
              <a:rPr lang="de-CH" noProof="0"/>
              <a:t> card.</a:t>
            </a:r>
          </a:p>
        </p:txBody>
      </p:sp>
      <p:sp>
        <p:nvSpPr>
          <p:cNvPr id="15" name="Footer Placeholder 37">
            <a:extLst>
              <a:ext uri="{FF2B5EF4-FFF2-40B4-BE49-F238E27FC236}">
                <a16:creationId xmlns:a16="http://schemas.microsoft.com/office/drawing/2014/main" id="{71B69E45-B450-6703-5561-00FB7C3EC6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144463"/>
          </a:xfrm>
        </p:spPr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  <p:sp>
        <p:nvSpPr>
          <p:cNvPr id="20" name="Textfeld 13">
            <a:extLst>
              <a:ext uri="{FF2B5EF4-FFF2-40B4-BE49-F238E27FC236}">
                <a16:creationId xmlns:a16="http://schemas.microsoft.com/office/drawing/2014/main" id="{A754A99D-527F-0F5D-7358-EEACFB9CBD57}"/>
              </a:ext>
            </a:extLst>
          </p:cNvPr>
          <p:cNvSpPr txBox="1"/>
          <p:nvPr/>
        </p:nvSpPr>
        <p:spPr bwMode="auto">
          <a:xfrm>
            <a:off x="711201" y="2627996"/>
            <a:ext cx="1418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Intermediaries</a:t>
            </a:r>
          </a:p>
        </p:txBody>
      </p:sp>
    </p:spTree>
    <p:extLst>
      <p:ext uri="{BB962C8B-B14F-4D97-AF65-F5344CB8AC3E}">
        <p14:creationId xmlns:p14="http://schemas.microsoft.com/office/powerpoint/2010/main" val="11616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36EE5-5498-3C59-1D14-BDB7AC30E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5047C-62B7-4661-7896-162C62DA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Stablecoin</a:t>
            </a:r>
            <a:r>
              <a:rPr lang="de-CH"/>
              <a:t> Integration: Issuer I </a:t>
            </a:r>
            <a:endParaRPr lang="de-CH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659531-B5D2-2133-03A6-B11789225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/>
              <a:t>Gnosis and </a:t>
            </a:r>
            <a:r>
              <a:rPr lang="de-CH" err="1"/>
              <a:t>MetaMask</a:t>
            </a:r>
            <a:r>
              <a:rPr lang="de-CH"/>
              <a:t> </a:t>
            </a:r>
            <a:r>
              <a:rPr lang="de-CH" err="1"/>
              <a:t>Offer</a:t>
            </a:r>
            <a:r>
              <a:rPr lang="de-CH"/>
              <a:t> Payments </a:t>
            </a:r>
            <a:r>
              <a:rPr lang="de-CH" err="1"/>
              <a:t>Using</a:t>
            </a:r>
            <a:r>
              <a:rPr lang="de-CH"/>
              <a:t> Cryptowallets</a:t>
            </a:r>
            <a:endParaRPr lang="de-CH" noProof="0"/>
          </a:p>
          <a:p>
            <a:endParaRPr lang="de-CH" noProof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389A4C0-4A38-C0DF-7AFD-CE8FE96FEC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1556793"/>
            <a:ext cx="8793162" cy="317820"/>
          </a:xfrm>
        </p:spPr>
        <p:txBody>
          <a:bodyPr/>
          <a:lstStyle/>
          <a:p>
            <a:pPr marL="0" indent="0">
              <a:buNone/>
            </a:pPr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  <a:p>
            <a:endParaRPr lang="de-CH" noProof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580E1BDA-04DB-CC2C-D87E-E1E482DC58F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4B570F-7DED-4A40-B7B8-566D328121C4}" type="datetime1">
              <a:rPr lang="de-CH" smtClean="0"/>
              <a:t>15.07.2025</a:t>
            </a:fld>
            <a:endParaRPr lang="de-CH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E907FBD0-98A0-8441-EFA8-E296FA445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68AD9-F4F0-42C0-89F3-AD703C49D505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17" name="Textfeld 31">
            <a:extLst>
              <a:ext uri="{FF2B5EF4-FFF2-40B4-BE49-F238E27FC236}">
                <a16:creationId xmlns:a16="http://schemas.microsoft.com/office/drawing/2014/main" id="{F58940E8-EFEB-93B9-93C7-ABFFFCE6EFB2}"/>
              </a:ext>
            </a:extLst>
          </p:cNvPr>
          <p:cNvSpPr txBox="1"/>
          <p:nvPr/>
        </p:nvSpPr>
        <p:spPr bwMode="auto">
          <a:xfrm>
            <a:off x="2417365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Customer’s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(«Issuer»)</a:t>
            </a:r>
          </a:p>
        </p:txBody>
      </p:sp>
      <p:sp>
        <p:nvSpPr>
          <p:cNvPr id="27" name="Textfeld 17">
            <a:extLst>
              <a:ext uri="{FF2B5EF4-FFF2-40B4-BE49-F238E27FC236}">
                <a16:creationId xmlns:a16="http://schemas.microsoft.com/office/drawing/2014/main" id="{F5369154-4C92-F7DA-A823-1BD099BFD670}"/>
              </a:ext>
            </a:extLst>
          </p:cNvPr>
          <p:cNvSpPr txBox="1"/>
          <p:nvPr/>
        </p:nvSpPr>
        <p:spPr bwMode="auto">
          <a:xfrm>
            <a:off x="863853" y="4725725"/>
            <a:ext cx="12654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Transaction</a:t>
            </a:r>
            <a:r>
              <a:rPr lang="de-CH" sz="140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28" name="Textfeld 31">
            <a:extLst>
              <a:ext uri="{FF2B5EF4-FFF2-40B4-BE49-F238E27FC236}">
                <a16:creationId xmlns:a16="http://schemas.microsoft.com/office/drawing/2014/main" id="{8C96136D-50F6-DE0D-D089-42E451C5549B}"/>
              </a:ext>
            </a:extLst>
          </p:cNvPr>
          <p:cNvSpPr txBox="1"/>
          <p:nvPr/>
        </p:nvSpPr>
        <p:spPr bwMode="auto">
          <a:xfrm>
            <a:off x="2417366" y="4480095"/>
            <a:ext cx="2181600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Customer X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" name="Textfeld 31">
            <a:extLst>
              <a:ext uri="{FF2B5EF4-FFF2-40B4-BE49-F238E27FC236}">
                <a16:creationId xmlns:a16="http://schemas.microsoft.com/office/drawing/2014/main" id="{E1F94870-FBC5-FD1D-F65C-B726F149A13D}"/>
              </a:ext>
            </a:extLst>
          </p:cNvPr>
          <p:cNvSpPr txBox="1"/>
          <p:nvPr/>
        </p:nvSpPr>
        <p:spPr bwMode="auto">
          <a:xfrm>
            <a:off x="7738353" y="4480095"/>
            <a:ext cx="2182197" cy="90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 sz="1600" kern="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de-CH"/>
              <a:t>Shop </a:t>
            </a:r>
            <a:br>
              <a:rPr lang="de-CH"/>
            </a:br>
            <a:r>
              <a:rPr lang="de-CH"/>
              <a:t>(«Merchant»)</a:t>
            </a:r>
          </a:p>
        </p:txBody>
      </p:sp>
      <p:sp>
        <p:nvSpPr>
          <p:cNvPr id="10" name="Textfeld 31">
            <a:extLst>
              <a:ext uri="{FF2B5EF4-FFF2-40B4-BE49-F238E27FC236}">
                <a16:creationId xmlns:a16="http://schemas.microsoft.com/office/drawing/2014/main" id="{4CD84519-2D88-4078-CFE5-99E34D1E129B}"/>
              </a:ext>
            </a:extLst>
          </p:cNvPr>
          <p:cNvSpPr txBox="1"/>
          <p:nvPr/>
        </p:nvSpPr>
        <p:spPr bwMode="auto">
          <a:xfrm>
            <a:off x="7738353" y="2259429"/>
            <a:ext cx="2182197" cy="90651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Shop</a:t>
            </a:r>
            <a:r>
              <a:rPr kumimoji="0" lang="de-CH" sz="1600" b="0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’s</a:t>
            </a: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Bank</a:t>
            </a:r>
            <a:b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de-CH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(«Acquirer»)</a:t>
            </a:r>
          </a:p>
        </p:txBody>
      </p:sp>
      <p:cxnSp>
        <p:nvCxnSpPr>
          <p:cNvPr id="39" name="Gerade Verbindung mit Pfeil 37">
            <a:extLst>
              <a:ext uri="{FF2B5EF4-FFF2-40B4-BE49-F238E27FC236}">
                <a16:creationId xmlns:a16="http://schemas.microsoft.com/office/drawing/2014/main" id="{68A6B5A1-6247-A015-3334-2201915DBF7B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 flipV="1">
            <a:off x="8829452" y="3165946"/>
            <a:ext cx="0" cy="782195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2" name="Gerade Verbindung mit Pfeil 37">
            <a:extLst>
              <a:ext uri="{FF2B5EF4-FFF2-40B4-BE49-F238E27FC236}">
                <a16:creationId xmlns:a16="http://schemas.microsoft.com/office/drawing/2014/main" id="{C6EC8AFA-F123-459B-4E5E-2EAEF9F43584}"/>
              </a:ext>
            </a:extLst>
          </p:cNvPr>
          <p:cNvCxnSpPr>
            <a:cxnSpLocks/>
            <a:stCxn id="10" idx="1"/>
            <a:endCxn id="17" idx="3"/>
          </p:cNvCxnSpPr>
          <p:nvPr/>
        </p:nvCxnSpPr>
        <p:spPr bwMode="auto">
          <a:xfrm flipH="1">
            <a:off x="4599562" y="2712688"/>
            <a:ext cx="3138791" cy="0"/>
          </a:xfrm>
          <a:prstGeom prst="straightConnector1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1" name="Textfeld 36">
            <a:extLst>
              <a:ext uri="{FF2B5EF4-FFF2-40B4-BE49-F238E27FC236}">
                <a16:creationId xmlns:a16="http://schemas.microsoft.com/office/drawing/2014/main" id="{7127C630-1F2C-F61E-95E2-8E2C5DC721DA}"/>
              </a:ext>
            </a:extLst>
          </p:cNvPr>
          <p:cNvSpPr txBox="1"/>
          <p:nvPr/>
        </p:nvSpPr>
        <p:spPr bwMode="auto">
          <a:xfrm>
            <a:off x="2644070" y="3394143"/>
            <a:ext cx="1728192" cy="72008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Tx/>
              <a:buNone/>
              <a:tabLst/>
              <a:defRPr/>
            </a:pPr>
            <a:r>
              <a:rPr lang="de-CH" sz="1600" kern="0">
                <a:solidFill>
                  <a:srgbClr val="000000"/>
                </a:solidFill>
                <a:cs typeface="Arial" charset="0"/>
              </a:rPr>
              <a:t>Gnosis / </a:t>
            </a:r>
            <a:r>
              <a:rPr lang="de-CH" sz="1600" kern="0" err="1">
                <a:solidFill>
                  <a:srgbClr val="000000"/>
                </a:solidFill>
                <a:cs typeface="Arial" charset="0"/>
              </a:rPr>
              <a:t>MetaMask</a:t>
            </a:r>
            <a:r>
              <a:rPr lang="de-CH" sz="1600" kern="0">
                <a:solidFill>
                  <a:srgbClr val="000000"/>
                </a:solidFill>
                <a:cs typeface="Arial" charset="0"/>
              </a:rPr>
              <a:t> </a:t>
            </a:r>
            <a:endParaRPr kumimoji="0" lang="de-CH" sz="16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350BFD-B30D-A7FB-F817-DE8BD6188AAA}"/>
              </a:ext>
            </a:extLst>
          </p:cNvPr>
          <p:cNvSpPr txBox="1"/>
          <p:nvPr/>
        </p:nvSpPr>
        <p:spPr bwMode="auto">
          <a:xfrm>
            <a:off x="5520756" y="2845510"/>
            <a:ext cx="12964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EUR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053BBC-643F-8173-57BA-C054D7D6CEFB}"/>
              </a:ext>
            </a:extLst>
          </p:cNvPr>
          <p:cNvSpPr txBox="1"/>
          <p:nvPr/>
        </p:nvSpPr>
        <p:spPr bwMode="auto">
          <a:xfrm>
            <a:off x="8975154" y="3394143"/>
            <a:ext cx="12964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EUR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76D9BA4-447A-3914-D2F6-9CC9E9941060}"/>
              </a:ext>
            </a:extLst>
          </p:cNvPr>
          <p:cNvSpPr txBox="1"/>
          <p:nvPr/>
        </p:nvSpPr>
        <p:spPr bwMode="auto">
          <a:xfrm>
            <a:off x="7738951" y="4121785"/>
            <a:ext cx="218159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noProof="0"/>
              <a:t>Account: + EUR 10</a:t>
            </a:r>
            <a:r>
              <a:rPr lang="de-CH" sz="1600"/>
              <a:t> </a:t>
            </a:r>
            <a:endParaRPr lang="en-US" sz="16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E06B78-EA5A-9DAD-E17C-11711B57AB18}"/>
              </a:ext>
            </a:extLst>
          </p:cNvPr>
          <p:cNvSpPr txBox="1"/>
          <p:nvPr/>
        </p:nvSpPr>
        <p:spPr bwMode="auto">
          <a:xfrm>
            <a:off x="2502568" y="4141541"/>
            <a:ext cx="2096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/>
              <a:t>Account: - EUR-S 10</a:t>
            </a:r>
            <a:endParaRPr lang="de-CH" sz="1600" noProof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D4BA87-6F4E-5B5F-523B-371673E4B900}"/>
              </a:ext>
            </a:extLst>
          </p:cNvPr>
          <p:cNvSpPr txBox="1"/>
          <p:nvPr/>
        </p:nvSpPr>
        <p:spPr bwMode="auto">
          <a:xfrm>
            <a:off x="588504" y="5619563"/>
            <a:ext cx="108535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Char char="®"/>
            </a:pPr>
            <a:r>
              <a:rPr lang="de-CH" noProof="0"/>
              <a:t> Solution</a:t>
            </a:r>
            <a:r>
              <a:rPr lang="en-US"/>
              <a:t> for crypto natives who already have a wallet</a:t>
            </a:r>
            <a:r>
              <a:rPr lang="de-CH"/>
              <a:t>; relies on VisaNet/Banknet.</a:t>
            </a:r>
            <a:endParaRPr lang="de-CH" noProof="0"/>
          </a:p>
        </p:txBody>
      </p:sp>
      <p:sp>
        <p:nvSpPr>
          <p:cNvPr id="9" name="Footer Placeholder 37">
            <a:extLst>
              <a:ext uri="{FF2B5EF4-FFF2-40B4-BE49-F238E27FC236}">
                <a16:creationId xmlns:a16="http://schemas.microsoft.com/office/drawing/2014/main" id="{981A9649-AF4C-C028-4985-EC50FD969E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144463"/>
          </a:xfrm>
        </p:spPr>
        <p:txBody>
          <a:bodyPr/>
          <a:lstStyle/>
          <a:p>
            <a:r>
              <a:rPr lang="en-US" noProof="0"/>
              <a:t>Stablecoins vs. Mastercard and </a:t>
            </a:r>
            <a:r>
              <a:rPr lang="en-US"/>
              <a:t>Visa</a:t>
            </a:r>
            <a:endParaRPr lang="de-CH"/>
          </a:p>
        </p:txBody>
      </p:sp>
      <p:sp>
        <p:nvSpPr>
          <p:cNvPr id="12" name="Textfeld 13">
            <a:extLst>
              <a:ext uri="{FF2B5EF4-FFF2-40B4-BE49-F238E27FC236}">
                <a16:creationId xmlns:a16="http://schemas.microsoft.com/office/drawing/2014/main" id="{651A9368-4F06-E7E6-4B5A-6EB24DBCF9AE}"/>
              </a:ext>
            </a:extLst>
          </p:cNvPr>
          <p:cNvSpPr txBox="1"/>
          <p:nvPr/>
        </p:nvSpPr>
        <p:spPr bwMode="auto">
          <a:xfrm>
            <a:off x="711201" y="2627996"/>
            <a:ext cx="1418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buClr>
                <a:srgbClr val="9F2C15"/>
              </a:buClr>
              <a:buSzPct val="100000"/>
              <a:buFont typeface="Symbol" pitchFamily="18" charset="2"/>
              <a:buNone/>
            </a:pPr>
            <a:r>
              <a:rPr lang="de-CH" sz="1600">
                <a:solidFill>
                  <a:srgbClr val="000000"/>
                </a:solidFill>
                <a:cs typeface="Arial" charset="0"/>
              </a:rPr>
              <a:t>Intermediaries</a:t>
            </a:r>
          </a:p>
        </p:txBody>
      </p:sp>
    </p:spTree>
    <p:extLst>
      <p:ext uri="{BB962C8B-B14F-4D97-AF65-F5344CB8AC3E}">
        <p14:creationId xmlns:p14="http://schemas.microsoft.com/office/powerpoint/2010/main" val="110216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wiss Economics Farbschema">
      <a:dk1>
        <a:sysClr val="windowText" lastClr="000000"/>
      </a:dk1>
      <a:lt1>
        <a:sysClr val="window" lastClr="FFFFFF"/>
      </a:lt1>
      <a:dk2>
        <a:srgbClr val="595959"/>
      </a:dk2>
      <a:lt2>
        <a:srgbClr val="BFBFBF"/>
      </a:lt2>
      <a:accent1>
        <a:srgbClr val="1966FF"/>
      </a:accent1>
      <a:accent2>
        <a:srgbClr val="C00000"/>
      </a:accent2>
      <a:accent3>
        <a:srgbClr val="FFD1A3"/>
      </a:accent3>
      <a:accent4>
        <a:srgbClr val="000099"/>
      </a:accent4>
      <a:accent5>
        <a:srgbClr val="79AFFF"/>
      </a:accent5>
      <a:accent6>
        <a:srgbClr val="92D050"/>
      </a:accent6>
      <a:hlink>
        <a:srgbClr val="4472C4"/>
      </a:hlink>
      <a:folHlink>
        <a:srgbClr val="3F3F3F"/>
      </a:folHlink>
    </a:clrScheme>
    <a:fontScheme name="Custom 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lIns="36000" tIns="36000" rIns="36000" bIns="36000" rtlCol="0" anchor="t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rgbClr val="FFCC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auto">
        <a:solidFill>
          <a:schemeClr val="bg1">
            <a:lumMod val="85000"/>
          </a:schemeClr>
        </a:solidFill>
        <a:ln w="9525">
          <a:noFill/>
          <a:miter lim="800000"/>
          <a:headEnd/>
          <a:tailEnd/>
        </a:ln>
        <a:effectLst/>
      </a:spPr>
      <a:bodyPr wrap="square" lIns="36000" tIns="36000" rIns="36000" bIns="36000" rtlCol="0">
        <a:noAutofit/>
      </a:bodyPr>
      <a:lstStyle>
        <a:defPPr marR="0" algn="l" defTabSz="914400" eaLnBrk="0" fontAlgn="base" latinLnBrk="0" hangingPunct="0">
          <a:lnSpc>
            <a:spcPct val="100000"/>
          </a:lnSpc>
          <a:spcBef>
            <a:spcPct val="0"/>
          </a:spcBef>
          <a:spcAft>
            <a:spcPts val="300"/>
          </a:spcAft>
          <a:buSzPct val="100000"/>
          <a:tabLst/>
          <a:defRPr sz="1400" kern="0" dirty="0" err="1" smtClean="0">
            <a:solidFill>
              <a:srgbClr val="000000"/>
            </a:solidFill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lienmaster SE 2011">
  <a:themeElements>
    <a:clrScheme name="SE Standard">
      <a:dk1>
        <a:srgbClr val="000000"/>
      </a:dk1>
      <a:lt1>
        <a:srgbClr val="FFFFFF"/>
      </a:lt1>
      <a:dk2>
        <a:srgbClr val="4D4D4D"/>
      </a:dk2>
      <a:lt2>
        <a:srgbClr val="D8D8D8"/>
      </a:lt2>
      <a:accent1>
        <a:srgbClr val="CC0000"/>
      </a:accent1>
      <a:accent2>
        <a:srgbClr val="FF9966"/>
      </a:accent2>
      <a:accent3>
        <a:srgbClr val="FFCC99"/>
      </a:accent3>
      <a:accent4>
        <a:srgbClr val="FFE2C5"/>
      </a:accent4>
      <a:accent5>
        <a:srgbClr val="D8D8D8"/>
      </a:accent5>
      <a:accent6>
        <a:srgbClr val="6699FF"/>
      </a:accent6>
      <a:hlink>
        <a:srgbClr val="7F7F7F"/>
      </a:hlink>
      <a:folHlink>
        <a:srgbClr val="CCCCCC"/>
      </a:folHlink>
    </a:clrScheme>
    <a:fontScheme name="Swiss Economics SE AG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Pho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lIns="36000" tIns="36000" rIns="36000" bIns="36000" rtlCol="0">
        <a:noAutofit/>
      </a:bodyPr>
      <a:lstStyle>
        <a:defPPr algn="l" eaLnBrk="0" hangingPunct="0">
          <a:lnSpc>
            <a:spcPct val="100000"/>
          </a:lnSpc>
          <a:spcAft>
            <a:spcPts val="300"/>
          </a:spcAft>
          <a:buClr>
            <a:srgbClr val="9F2C15"/>
          </a:buClr>
          <a:buSzPct val="100000"/>
          <a:buFont typeface="Symbol" pitchFamily="18" charset="2"/>
          <a:buNone/>
          <a:defRPr b="0" dirty="0" smtClean="0"/>
        </a:defPPr>
      </a:lstStyle>
    </a:txDef>
  </a:objectDefaults>
  <a:extraClrSchemeLst>
    <a:extraClrScheme>
      <a:clrScheme name="Die Post 1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 SE PR_Breit_DE.potx" id="{68CD18A9-51EB-44B3-AFB3-8D4B3F92E4ED}" vid="{0C698862-F7E2-4F55-A800-57F02A473C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E6F05891780D4DBA1968F2D3016150" ma:contentTypeVersion="19" ma:contentTypeDescription="Create a new document." ma:contentTypeScope="" ma:versionID="906ac50fb36b062588a3078bd20955d3">
  <xsd:schema xmlns:xsd="http://www.w3.org/2001/XMLSchema" xmlns:xs="http://www.w3.org/2001/XMLSchema" xmlns:p="http://schemas.microsoft.com/office/2006/metadata/properties" xmlns:ns2="e6189af8-7592-439e-8b19-878f8894c0f4" xmlns:ns3="53187336-a4ac-433e-842a-adf4d567d351" targetNamespace="http://schemas.microsoft.com/office/2006/metadata/properties" ma:root="true" ma:fieldsID="0586ff89d555a732bf357ed732f2e9c4" ns2:_="" ns3:_="">
    <xsd:import namespace="e6189af8-7592-439e-8b19-878f8894c0f4"/>
    <xsd:import namespace="53187336-a4ac-433e-842a-adf4d567d3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Archiv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89af8-7592-439e-8b19-878f8894c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387592-56c0-483d-9a5d-17e787f3fc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rchiv" ma:index="26" nillable="true" ma:displayName="Archiv" ma:default="0" ma:description="Ja, wenn Element archiviert werden sollte" ma:format="Dropdown" ma:internalName="Archiv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87336-a4ac-433e-842a-adf4d567d35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383cab4-4314-4126-b7f4-22a4d8f6cd4b}" ma:internalName="TaxCatchAll" ma:showField="CatchAllData" ma:web="53187336-a4ac-433e-842a-adf4d567d3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187336-a4ac-433e-842a-adf4d567d351" xsi:nil="true"/>
    <lcf76f155ced4ddcb4097134ff3c332f xmlns="e6189af8-7592-439e-8b19-878f8894c0f4">
      <Terms xmlns="http://schemas.microsoft.com/office/infopath/2007/PartnerControls"/>
    </lcf76f155ced4ddcb4097134ff3c332f>
    <Archiv xmlns="e6189af8-7592-439e-8b19-878f8894c0f4">false</Archiv>
  </documentManagement>
</p:properties>
</file>

<file path=customXml/itemProps1.xml><?xml version="1.0" encoding="utf-8"?>
<ds:datastoreItem xmlns:ds="http://schemas.openxmlformats.org/officeDocument/2006/customXml" ds:itemID="{3B85244E-9A00-4D82-B085-24F7E8D2B64F}">
  <ds:schemaRefs>
    <ds:schemaRef ds:uri="53187336-a4ac-433e-842a-adf4d567d351"/>
    <ds:schemaRef ds:uri="e6189af8-7592-439e-8b19-878f8894c0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5F158EB-E6EF-403A-A486-B950616931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9EF744-73C5-4CB9-8C36-9CE4C007EDDA}">
  <ds:schemaRefs>
    <ds:schemaRef ds:uri="53187336-a4ac-433e-842a-adf4d567d351"/>
    <ds:schemaRef ds:uri="e6189af8-7592-439e-8b19-878f8894c0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b7dabca-9abf-45b0-8cd7-1f5f41c4b47f}" enabled="1" method="Standard" siteId="{38fdc90a-400a-471f-96d2-565d0afea27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18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Folienmaster SE 2011</vt:lpstr>
      <vt:lpstr>Stablecoins vs. Mastercard and Visa</vt:lpstr>
      <vt:lpstr>Stablecoins vs. Mastercard and Visa</vt:lpstr>
      <vt:lpstr>Visa / Mastercard Scheme I</vt:lpstr>
      <vt:lpstr>Visa / Mastercard Scheme II</vt:lpstr>
      <vt:lpstr>Stablecoin Scheme</vt:lpstr>
      <vt:lpstr>Visa / Mastercard Scheme III</vt:lpstr>
      <vt:lpstr>Visa / Mastercard Scheme IV</vt:lpstr>
      <vt:lpstr>Visa / Mastercard Scheme V</vt:lpstr>
      <vt:lpstr>Stablecoin Integration: Issuer I </vt:lpstr>
      <vt:lpstr>Stablecoin Integration: Issuer II</vt:lpstr>
      <vt:lpstr>Stablecoin Integration: Issuer III </vt:lpstr>
      <vt:lpstr>Stablecoin Integration: Acquirer I</vt:lpstr>
      <vt:lpstr>Stablecoin Integration: Acquirer II</vt:lpstr>
      <vt:lpstr>Stablecoin Integration: Acquirer III</vt:lpstr>
      <vt:lpstr>Stablecoin Integration: Acquirer IV</vt:lpstr>
      <vt:lpstr>Stablecoin Integration: Visanet/Banknet </vt:lpstr>
      <vt:lpstr>Conclusion</vt:lpstr>
      <vt:lpstr>Contact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Cryptoeconomics</dc:title>
  <dc:creator>Nicolas Oderbolz;beatrix.marosvoelgyi@swiss-economics.ch;matthias.hafner@swiss-economics.ch</dc:creator>
  <cp:revision>2</cp:revision>
  <dcterms:created xsi:type="dcterms:W3CDTF">2022-10-06T11:07:59Z</dcterms:created>
  <dcterms:modified xsi:type="dcterms:W3CDTF">2025-07-15T13:04:43Z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0x0101008AE6F05891780D4DBA1968F2D3016150</vt:lpwstr>
  </property>
</Properties>
</file>